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85" r:id="rId2"/>
    <p:sldId id="286" r:id="rId3"/>
    <p:sldId id="282" r:id="rId4"/>
    <p:sldId id="287" r:id="rId5"/>
    <p:sldId id="288" r:id="rId6"/>
    <p:sldId id="284" r:id="rId7"/>
    <p:sldId id="281" r:id="rId8"/>
    <p:sldId id="290" r:id="rId9"/>
    <p:sldId id="280" r:id="rId10"/>
    <p:sldId id="28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176" autoAdjust="0"/>
    <p:restoredTop sz="94711" autoAdjust="0"/>
  </p:normalViewPr>
  <p:slideViewPr>
    <p:cSldViewPr snapToGrid="0">
      <p:cViewPr varScale="1">
        <p:scale>
          <a:sx n="85" d="100"/>
          <a:sy n="85" d="100"/>
        </p:scale>
        <p:origin x="24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01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FA0C29-D803-49CA-9A56-C6AD420DA0FF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A6782-CCF0-4922-8097-9F0F633025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60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sheg.stanford.edu/rlh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sheg.stanford.edu/history-lessons/factory-lif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Teaching Perspective &amp; Bias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Engaging Students in Critical Analysis of</a:t>
            </a:r>
          </a:p>
          <a:p>
            <a:r>
              <a:rPr lang="en-US" sz="2400"/>
              <a:t>Historical </a:t>
            </a:r>
            <a:r>
              <a:rPr lang="en-US" sz="2400" dirty="0"/>
              <a:t>Sources</a:t>
            </a:r>
          </a:p>
        </p:txBody>
      </p:sp>
      <p:pic>
        <p:nvPicPr>
          <p:cNvPr id="4" name="Picture 3" descr="Everyone Graduates Center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4" y="5756834"/>
            <a:ext cx="3095625" cy="904875"/>
          </a:xfrm>
          <a:prstGeom prst="rect">
            <a:avLst/>
          </a:prstGeom>
        </p:spPr>
      </p:pic>
      <p:pic>
        <p:nvPicPr>
          <p:cNvPr id="5" name="Picture 4" descr="Johns Hopkins School of Education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643" y="5889904"/>
            <a:ext cx="2985512" cy="57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632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Teacher Reflection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How can I use resources like this to help engage students in learning history?</a:t>
            </a:r>
          </a:p>
          <a:p>
            <a:r>
              <a:rPr lang="en-US" sz="2800" dirty="0"/>
              <a:t>What steps do I need to take to design engaging and effective lesson plans for my students? </a:t>
            </a:r>
          </a:p>
          <a:p>
            <a:r>
              <a:rPr lang="en-US" sz="2800" dirty="0"/>
              <a:t>With whom will I discuss this more?</a:t>
            </a:r>
          </a:p>
        </p:txBody>
      </p:sp>
    </p:spTree>
    <p:extLst>
      <p:ext uri="{BB962C8B-B14F-4D97-AF65-F5344CB8AC3E}">
        <p14:creationId xmlns:p14="http://schemas.microsoft.com/office/powerpoint/2010/main" val="289845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Guiding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How can we engage students in learning how to evaluate information they encounter?</a:t>
            </a:r>
          </a:p>
          <a:p>
            <a:r>
              <a:rPr lang="en-US" sz="2800" dirty="0"/>
              <a:t>How can we support students in understanding multiple perspectives of the same event or set of facts?</a:t>
            </a:r>
          </a:p>
          <a:p>
            <a:r>
              <a:rPr lang="en-US" sz="2800" dirty="0"/>
              <a:t>How can we increase students’ ability to identify bias?</a:t>
            </a:r>
          </a:p>
        </p:txBody>
      </p:sp>
    </p:spTree>
    <p:extLst>
      <p:ext uri="{BB962C8B-B14F-4D97-AF65-F5344CB8AC3E}">
        <p14:creationId xmlns:p14="http://schemas.microsoft.com/office/powerpoint/2010/main" val="2850726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Sourcing &amp; Corroborating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 two primary ways we understand perspective and detect bias is through sourcing and corroborating</a:t>
            </a:r>
          </a:p>
          <a:p>
            <a:pPr lvl="1"/>
            <a:r>
              <a:rPr lang="en-US" sz="2400" b="1" dirty="0"/>
              <a:t>Sourcing</a:t>
            </a:r>
            <a:r>
              <a:rPr lang="en-US" sz="2400" dirty="0"/>
              <a:t> – evaluating the who, what and why of a particular source</a:t>
            </a:r>
          </a:p>
          <a:p>
            <a:pPr lvl="1"/>
            <a:r>
              <a:rPr lang="en-US" sz="2400" b="1" dirty="0"/>
              <a:t>Corroborating</a:t>
            </a:r>
            <a:r>
              <a:rPr lang="en-US" sz="2400" dirty="0"/>
              <a:t> – analyzing several documents together to assess which ones best reflect truth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Stanford Resource Exploration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/>
              <a:t>One great resource that has a variety of primary sources and different perspectives on the same event is from Stanford: </a:t>
            </a:r>
            <a:r>
              <a:rPr lang="en-US" sz="2600" dirty="0">
                <a:hlinkClick r:id="rId2" tooltip="Link to the Reading Like a Historian resources from the Stanford History Education Group"/>
              </a:rPr>
              <a:t>https://sheg.stanford.edu/rlh </a:t>
            </a:r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/>
              <a:t>We will take some time now to review one of their lesson plans and sources and determine how we could adapt it to our classroom</a:t>
            </a:r>
          </a:p>
        </p:txBody>
      </p:sp>
    </p:spTree>
    <p:extLst>
      <p:ext uri="{BB962C8B-B14F-4D97-AF65-F5344CB8AC3E}">
        <p14:creationId xmlns:p14="http://schemas.microsoft.com/office/powerpoint/2010/main" val="2142892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“Factory Life”</a:t>
            </a:r>
            <a:br>
              <a:rPr lang="en-US" dirty="0"/>
            </a:br>
            <a:r>
              <a:rPr lang="en-US" sz="2400" dirty="0"/>
              <a:t>From Stanford History Education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b="1" dirty="0">
                <a:hlinkClick r:id="rId2" tooltip="Link to the Factory Life lesson on the Stanford History Education Group website"/>
              </a:rPr>
              <a:t>https://sheg.stanford.edu/history-lessons/factory-life</a:t>
            </a:r>
            <a:endParaRPr lang="en-US" sz="2800" b="1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 descr="Image of suffragists with the text &quot;Reading Like a Historian,&quot; an example of a unit from the Stanford History Education Group websit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137" y="3365485"/>
            <a:ext cx="3187700" cy="2540000"/>
          </a:xfrm>
          <a:prstGeom prst="rect">
            <a:avLst/>
          </a:prstGeom>
        </p:spPr>
      </p:pic>
      <p:pic>
        <p:nvPicPr>
          <p:cNvPr id="5" name="Picture 4" descr="Stanford History Education Group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744" y="3903730"/>
            <a:ext cx="4342101" cy="146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009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Factory Life Resources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Teaching Tools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PowerPoint background slides with powerful graphic images that can be downloaded</a:t>
            </a:r>
          </a:p>
          <a:p>
            <a:r>
              <a:rPr lang="en-US" dirty="0">
                <a:solidFill>
                  <a:schemeClr val="tx1"/>
                </a:solidFill>
              </a:rPr>
              <a:t>Lesson plan ideas that can be adapted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Primary Documents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Excerpts from minutes of evidence presented to the House of Lords, 1819</a:t>
            </a:r>
          </a:p>
          <a:p>
            <a:r>
              <a:rPr lang="en-US" dirty="0"/>
              <a:t>Account from a local newspaper, 1849</a:t>
            </a:r>
          </a:p>
          <a:p>
            <a:r>
              <a:rPr lang="en-US" dirty="0"/>
              <a:t>Account from a history book published in 1835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39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These two sources involve a government committee – have two students prepare and read/act it out for their class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Record yourself (or someone else) reading the source and allow students to listen and read at the same time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81A4C-9ACE-4998-8287-A1E963FD5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C0B6A-1D78-4AF7-8A37-2848D2BB9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you like about these resources?  Dislike?</a:t>
            </a:r>
          </a:p>
          <a:p>
            <a:r>
              <a:rPr lang="en-US" dirty="0"/>
              <a:t>How would lessons using these resources work in your classroom (when you are teaching 19</a:t>
            </a:r>
            <a:r>
              <a:rPr lang="en-US" baseline="30000" dirty="0"/>
              <a:t>th</a:t>
            </a:r>
            <a:r>
              <a:rPr lang="en-US" dirty="0"/>
              <a:t> century American history)?  How would your students respond to them?  How might they have to be adapted or changed?</a:t>
            </a:r>
          </a:p>
          <a:p>
            <a:r>
              <a:rPr lang="en-US" dirty="0"/>
              <a:t>What barriers do you perceive in using resources like this?  How could those barriers be addressed?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875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Explore:  Identify an upcoming topic you will be teaching that aligns with one of the lesson plans/sources from the Stanford site</a:t>
            </a:r>
          </a:p>
          <a:p>
            <a:r>
              <a:rPr lang="en-US" sz="2800" dirty="0"/>
              <a:t>Adapt:  How will the lesson and sources need to be changed to fit students?</a:t>
            </a:r>
          </a:p>
          <a:p>
            <a:pPr lvl="1"/>
            <a:r>
              <a:rPr lang="en-US" sz="2400" dirty="0"/>
              <a:t>Considerations:  time constraints, reading level, language barriers, source format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23507</TotalTime>
  <Words>444</Words>
  <Application>Microsoft Office PowerPoint</Application>
  <PresentationFormat>Widescreen</PresentationFormat>
  <Paragraphs>41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Garamond</vt:lpstr>
      <vt:lpstr>Organic</vt:lpstr>
      <vt:lpstr>Teaching Perspective &amp; Bias</vt:lpstr>
      <vt:lpstr>Guiding Questions</vt:lpstr>
      <vt:lpstr>Sourcing &amp; Corroborating</vt:lpstr>
      <vt:lpstr>Stanford Resource Exploration</vt:lpstr>
      <vt:lpstr>Using “Factory Life” From Stanford History Education Group</vt:lpstr>
      <vt:lpstr>Factory Life Resources</vt:lpstr>
      <vt:lpstr>Adaptations</vt:lpstr>
      <vt:lpstr>Group Discussion</vt:lpstr>
      <vt:lpstr>Group Exercise</vt:lpstr>
      <vt:lpstr>Teacher Reflection Questions</vt:lpstr>
    </vt:vector>
  </TitlesOfParts>
  <Company>CSOS-JHU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Fact or Fiction?  Distinguishing Fake News from Real News</dc:title>
  <dc:creator>Martha Mac Iver</dc:creator>
  <cp:lastModifiedBy>Martha Mac Iver</cp:lastModifiedBy>
  <cp:revision>1468</cp:revision>
  <dcterms:created xsi:type="dcterms:W3CDTF">2017-02-22T14:50:41Z</dcterms:created>
  <dcterms:modified xsi:type="dcterms:W3CDTF">2020-03-19T20:09:06Z</dcterms:modified>
</cp:coreProperties>
</file>