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9" r:id="rId1"/>
  </p:sldMasterIdLst>
  <p:notesMasterIdLst>
    <p:notesMasterId r:id="rId24"/>
  </p:notesMasterIdLst>
  <p:handoutMasterIdLst>
    <p:handoutMasterId r:id="rId25"/>
  </p:handoutMasterIdLst>
  <p:sldIdLst>
    <p:sldId id="296" r:id="rId2"/>
    <p:sldId id="295" r:id="rId3"/>
    <p:sldId id="297" r:id="rId4"/>
    <p:sldId id="299" r:id="rId5"/>
    <p:sldId id="298" r:id="rId6"/>
    <p:sldId id="287" r:id="rId7"/>
    <p:sldId id="288" r:id="rId8"/>
    <p:sldId id="289" r:id="rId9"/>
    <p:sldId id="276" r:id="rId10"/>
    <p:sldId id="277" r:id="rId11"/>
    <p:sldId id="281" r:id="rId12"/>
    <p:sldId id="278" r:id="rId13"/>
    <p:sldId id="284" r:id="rId14"/>
    <p:sldId id="270" r:id="rId15"/>
    <p:sldId id="264" r:id="rId16"/>
    <p:sldId id="259" r:id="rId17"/>
    <p:sldId id="293" r:id="rId18"/>
    <p:sldId id="272" r:id="rId19"/>
    <p:sldId id="291" r:id="rId20"/>
    <p:sldId id="290" r:id="rId21"/>
    <p:sldId id="294" r:id="rId22"/>
    <p:sldId id="271" r:id="rId23"/>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947" autoAdjust="0"/>
    <p:restoredTop sz="78023" autoAdjust="0"/>
  </p:normalViewPr>
  <p:slideViewPr>
    <p:cSldViewPr snapToGrid="0" snapToObjects="1">
      <p:cViewPr varScale="1">
        <p:scale>
          <a:sx n="72" d="100"/>
          <a:sy n="72" d="100"/>
        </p:scale>
        <p:origin x="690" y="54"/>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627" cy="466578"/>
          </a:xfrm>
          <a:prstGeom prst="rect">
            <a:avLst/>
          </a:prstGeom>
        </p:spPr>
        <p:txBody>
          <a:bodyPr vert="horz" lIns="92117" tIns="46058" rIns="92117" bIns="46058" rtlCol="0"/>
          <a:lstStyle>
            <a:lvl1pPr algn="l">
              <a:defRPr sz="1200"/>
            </a:lvl1pPr>
          </a:lstStyle>
          <a:p>
            <a:endParaRPr lang="en-US"/>
          </a:p>
        </p:txBody>
      </p:sp>
      <p:sp>
        <p:nvSpPr>
          <p:cNvPr id="3" name="Date Placeholder 2"/>
          <p:cNvSpPr>
            <a:spLocks noGrp="1"/>
          </p:cNvSpPr>
          <p:nvPr>
            <p:ph type="dt" sz="quarter" idx="1"/>
          </p:nvPr>
        </p:nvSpPr>
        <p:spPr>
          <a:xfrm>
            <a:off x="3971172" y="0"/>
            <a:ext cx="3037627" cy="466578"/>
          </a:xfrm>
          <a:prstGeom prst="rect">
            <a:avLst/>
          </a:prstGeom>
        </p:spPr>
        <p:txBody>
          <a:bodyPr vert="horz" lIns="92117" tIns="46058" rIns="92117" bIns="46058" rtlCol="0"/>
          <a:lstStyle>
            <a:lvl1pPr algn="r">
              <a:defRPr sz="1200"/>
            </a:lvl1pPr>
          </a:lstStyle>
          <a:p>
            <a:fld id="{E10031BC-53B8-4680-BA57-6CA76207883D}" type="datetimeFigureOut">
              <a:rPr lang="en-US" smtClean="0"/>
              <a:t>3/16/2020</a:t>
            </a:fld>
            <a:endParaRPr lang="en-US"/>
          </a:p>
        </p:txBody>
      </p:sp>
      <p:sp>
        <p:nvSpPr>
          <p:cNvPr id="4" name="Footer Placeholder 3"/>
          <p:cNvSpPr>
            <a:spLocks noGrp="1"/>
          </p:cNvSpPr>
          <p:nvPr>
            <p:ph type="ftr" sz="quarter" idx="2"/>
          </p:nvPr>
        </p:nvSpPr>
        <p:spPr>
          <a:xfrm>
            <a:off x="0" y="8829822"/>
            <a:ext cx="3037627" cy="466578"/>
          </a:xfrm>
          <a:prstGeom prst="rect">
            <a:avLst/>
          </a:prstGeom>
        </p:spPr>
        <p:txBody>
          <a:bodyPr vert="horz" lIns="92117" tIns="46058" rIns="92117" bIns="46058" rtlCol="0" anchor="b"/>
          <a:lstStyle>
            <a:lvl1pPr algn="l">
              <a:defRPr sz="1200"/>
            </a:lvl1pPr>
          </a:lstStyle>
          <a:p>
            <a:endParaRPr lang="en-US"/>
          </a:p>
        </p:txBody>
      </p:sp>
      <p:sp>
        <p:nvSpPr>
          <p:cNvPr id="5" name="Slide Number Placeholder 4"/>
          <p:cNvSpPr>
            <a:spLocks noGrp="1"/>
          </p:cNvSpPr>
          <p:nvPr>
            <p:ph type="sldNum" sz="quarter" idx="3"/>
          </p:nvPr>
        </p:nvSpPr>
        <p:spPr>
          <a:xfrm>
            <a:off x="3971172" y="8829822"/>
            <a:ext cx="3037627" cy="466578"/>
          </a:xfrm>
          <a:prstGeom prst="rect">
            <a:avLst/>
          </a:prstGeom>
        </p:spPr>
        <p:txBody>
          <a:bodyPr vert="horz" lIns="92117" tIns="46058" rIns="92117" bIns="46058" rtlCol="0" anchor="b"/>
          <a:lstStyle>
            <a:lvl1pPr algn="r">
              <a:defRPr sz="1200"/>
            </a:lvl1pPr>
          </a:lstStyle>
          <a:p>
            <a:fld id="{14EF7422-2A7C-463F-9A92-41C774E8E517}" type="slidenum">
              <a:rPr lang="en-US" smtClean="0"/>
              <a:t>‹#›</a:t>
            </a:fld>
            <a:endParaRPr lang="en-US"/>
          </a:p>
        </p:txBody>
      </p:sp>
    </p:spTree>
    <p:extLst>
      <p:ext uri="{BB962C8B-B14F-4D97-AF65-F5344CB8AC3E}">
        <p14:creationId xmlns:p14="http://schemas.microsoft.com/office/powerpoint/2010/main" val="2315971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74" tIns="46587" rIns="93174" bIns="46587" rtlCol="0"/>
          <a:lstStyle>
            <a:lvl1pPr algn="l">
              <a:defRPr sz="1200"/>
            </a:lvl1pPr>
          </a:lstStyle>
          <a:p>
            <a:endParaRPr lang="en-US"/>
          </a:p>
        </p:txBody>
      </p:sp>
      <p:sp>
        <p:nvSpPr>
          <p:cNvPr id="3" name="Date Placeholder 2"/>
          <p:cNvSpPr>
            <a:spLocks noGrp="1"/>
          </p:cNvSpPr>
          <p:nvPr>
            <p:ph type="dt" idx="1"/>
          </p:nvPr>
        </p:nvSpPr>
        <p:spPr>
          <a:xfrm>
            <a:off x="3970940" y="0"/>
            <a:ext cx="3037840" cy="464820"/>
          </a:xfrm>
          <a:prstGeom prst="rect">
            <a:avLst/>
          </a:prstGeom>
        </p:spPr>
        <p:txBody>
          <a:bodyPr vert="horz" lIns="93174" tIns="46587" rIns="93174" bIns="46587" rtlCol="0"/>
          <a:lstStyle>
            <a:lvl1pPr algn="r">
              <a:defRPr sz="1200"/>
            </a:lvl1pPr>
          </a:lstStyle>
          <a:p>
            <a:fld id="{42A76126-0622-F345-A501-8C256D53EF78}" type="datetimeFigureOut">
              <a:rPr lang="en-US" smtClean="0"/>
              <a:pPr/>
              <a:t>3/16/2020</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4" tIns="46587" rIns="93174" bIns="46587" rtlCol="0" anchor="ctr"/>
          <a:lstStyle/>
          <a:p>
            <a:endParaRPr lang="en-US"/>
          </a:p>
        </p:txBody>
      </p:sp>
      <p:sp>
        <p:nvSpPr>
          <p:cNvPr id="5" name="Notes Placeholder 4"/>
          <p:cNvSpPr>
            <a:spLocks noGrp="1"/>
          </p:cNvSpPr>
          <p:nvPr>
            <p:ph type="body" sz="quarter" idx="3"/>
          </p:nvPr>
        </p:nvSpPr>
        <p:spPr>
          <a:xfrm>
            <a:off x="701041" y="4415791"/>
            <a:ext cx="5608320" cy="4183380"/>
          </a:xfrm>
          <a:prstGeom prst="rect">
            <a:avLst/>
          </a:prstGeom>
        </p:spPr>
        <p:txBody>
          <a:bodyPr vert="horz" lIns="93174" tIns="46587" rIns="93174" bIns="4658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7"/>
            <a:ext cx="3037840" cy="464820"/>
          </a:xfrm>
          <a:prstGeom prst="rect">
            <a:avLst/>
          </a:prstGeom>
        </p:spPr>
        <p:txBody>
          <a:bodyPr vert="horz" lIns="93174" tIns="46587" rIns="93174" bIns="46587" rtlCol="0" anchor="b"/>
          <a:lstStyle>
            <a:lvl1pPr algn="l">
              <a:defRPr sz="1200"/>
            </a:lvl1pPr>
          </a:lstStyle>
          <a:p>
            <a:endParaRPr lang="en-US"/>
          </a:p>
        </p:txBody>
      </p:sp>
      <p:sp>
        <p:nvSpPr>
          <p:cNvPr id="7" name="Slide Number Placeholder 6"/>
          <p:cNvSpPr>
            <a:spLocks noGrp="1"/>
          </p:cNvSpPr>
          <p:nvPr>
            <p:ph type="sldNum" sz="quarter" idx="5"/>
          </p:nvPr>
        </p:nvSpPr>
        <p:spPr>
          <a:xfrm>
            <a:off x="3970940" y="8829967"/>
            <a:ext cx="3037840" cy="464820"/>
          </a:xfrm>
          <a:prstGeom prst="rect">
            <a:avLst/>
          </a:prstGeom>
        </p:spPr>
        <p:txBody>
          <a:bodyPr vert="horz" lIns="93174" tIns="46587" rIns="93174" bIns="46587" rtlCol="0" anchor="b"/>
          <a:lstStyle>
            <a:lvl1pPr algn="r">
              <a:defRPr sz="1200"/>
            </a:lvl1pPr>
          </a:lstStyle>
          <a:p>
            <a:fld id="{DF5FD265-95FB-CE4E-B5A8-FFE03CB7AE3A}" type="slidenum">
              <a:rPr lang="en-US" smtClean="0"/>
              <a:pPr/>
              <a:t>‹#›</a:t>
            </a:fld>
            <a:endParaRPr lang="en-US"/>
          </a:p>
        </p:txBody>
      </p:sp>
    </p:spTree>
    <p:extLst>
      <p:ext uri="{BB962C8B-B14F-4D97-AF65-F5344CB8AC3E}">
        <p14:creationId xmlns:p14="http://schemas.microsoft.com/office/powerpoint/2010/main" val="226961833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iowareadingresearch.org/blog/question-answer-relationship"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iowareadingresearch.org/blog/question-answer-relationship"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d7199e1c-a-8ade7df0-s-sites.googlegroups.com/a/alaska.edu/diane-kardash/Home/making-connections/text%20connections%20comic.JPG?attachauth=ANoY7co30ooDXPKMB0yVDkGl0m161izbtejX4z5lgZgp_nI_mRq4-n1-tncE4o3kmmk9YCF_wGTY2nAb48glj7QVyKxH3851mfi4YO1CEFH1K2iBYPmDI1cVgqim6Oo4-LLESW_p9Km2rIvCoqcrRb7OROPCblAoNP5EAsNhPe38c3iy-wnRCHTjr_gJkDVQB1JlJFzVhTRpdKNuR4rjwhoB6kDc55f6W0V6GZhmmoNbflRxeHhcHobrt7Atg_XPjLcKBk_QYpMZ&amp;attredirects=0"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pinterest.com/pin/418412621606564580/?lp=true"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adlit.org/strategies/19802/"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iowareadingresearch.org/blog/question-answer-relationship"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iowareadingresearch.org/blog/question-answer-relationship"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we have time</a:t>
            </a:r>
            <a:r>
              <a:rPr lang="en-US" baseline="0" dirty="0" smtClean="0"/>
              <a:t> to return to these at the end:</a:t>
            </a:r>
          </a:p>
          <a:p>
            <a:r>
              <a:rPr lang="en-US" dirty="0" smtClean="0"/>
              <a:t>What about these quotes resonates</a:t>
            </a:r>
            <a:r>
              <a:rPr lang="en-US" baseline="0" dirty="0" smtClean="0"/>
              <a:t> with you?</a:t>
            </a:r>
          </a:p>
          <a:p>
            <a:r>
              <a:rPr lang="en-US" baseline="0" dirty="0" smtClean="0"/>
              <a:t>Do you think our students see questions in this way? Are you happy with the level of questions that your students ask? Why/why not?</a:t>
            </a:r>
          </a:p>
          <a:p>
            <a:r>
              <a:rPr lang="en-US" baseline="0" dirty="0" smtClean="0"/>
              <a:t>How do we need to change the way students think about questions and answers?</a:t>
            </a:r>
            <a:endParaRPr lang="en-US" dirty="0" smtClean="0"/>
          </a:p>
        </p:txBody>
      </p:sp>
      <p:sp>
        <p:nvSpPr>
          <p:cNvPr id="4" name="Slide Number Placeholder 3"/>
          <p:cNvSpPr>
            <a:spLocks noGrp="1"/>
          </p:cNvSpPr>
          <p:nvPr>
            <p:ph type="sldNum" sz="quarter" idx="10"/>
          </p:nvPr>
        </p:nvSpPr>
        <p:spPr/>
        <p:txBody>
          <a:bodyPr/>
          <a:lstStyle/>
          <a:p>
            <a:fld id="{DF5FD265-95FB-CE4E-B5A8-FFE03CB7AE3A}" type="slidenum">
              <a:rPr lang="en-US" smtClean="0"/>
              <a:pPr/>
              <a:t>1</a:t>
            </a:fld>
            <a:endParaRPr lang="en-US"/>
          </a:p>
        </p:txBody>
      </p:sp>
    </p:spTree>
    <p:extLst>
      <p:ext uri="{BB962C8B-B14F-4D97-AF65-F5344CB8AC3E}">
        <p14:creationId xmlns:p14="http://schemas.microsoft.com/office/powerpoint/2010/main" val="3645362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These are also called an “Author and Me” type of question</a:t>
            </a:r>
            <a:r>
              <a:rPr lang="en-US" u="none" dirty="0">
                <a:effectLst/>
              </a:rPr>
              <a:t>. </a:t>
            </a:r>
            <a:r>
              <a:rPr lang="en-US" dirty="0">
                <a:hlinkClick r:id="rId3"/>
              </a:rPr>
              <a:t>https://iowareadingresearch.org/blog/question-answer-relationship</a:t>
            </a:r>
            <a:endParaRPr lang="en-US" dirty="0"/>
          </a:p>
        </p:txBody>
      </p:sp>
      <p:sp>
        <p:nvSpPr>
          <p:cNvPr id="4" name="Slide Number Placeholder 3"/>
          <p:cNvSpPr>
            <a:spLocks noGrp="1"/>
          </p:cNvSpPr>
          <p:nvPr>
            <p:ph type="sldNum" sz="quarter" idx="10"/>
          </p:nvPr>
        </p:nvSpPr>
        <p:spPr/>
        <p:txBody>
          <a:bodyPr/>
          <a:lstStyle/>
          <a:p>
            <a:fld id="{DF5FD265-95FB-CE4E-B5A8-FFE03CB7AE3A}" type="slidenum">
              <a:rPr lang="en-US" smtClean="0"/>
              <a:pPr/>
              <a:t>11</a:t>
            </a:fld>
            <a:endParaRPr lang="en-US"/>
          </a:p>
        </p:txBody>
      </p:sp>
    </p:spTree>
    <p:extLst>
      <p:ext uri="{BB962C8B-B14F-4D97-AF65-F5344CB8AC3E}">
        <p14:creationId xmlns:p14="http://schemas.microsoft.com/office/powerpoint/2010/main" val="531428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These are also called an “On My Own” type of question</a:t>
            </a:r>
            <a:r>
              <a:rPr lang="en-US" u="none" dirty="0">
                <a:effectLst/>
              </a:rPr>
              <a:t>. </a:t>
            </a:r>
            <a:r>
              <a:rPr lang="en-US" dirty="0">
                <a:hlinkClick r:id="rId3"/>
              </a:rPr>
              <a:t>https://iowareadingresearch.org/blog/question-answer-relationship</a:t>
            </a:r>
            <a:endParaRPr lang="en-US" dirty="0"/>
          </a:p>
        </p:txBody>
      </p:sp>
      <p:sp>
        <p:nvSpPr>
          <p:cNvPr id="4" name="Slide Number Placeholder 3"/>
          <p:cNvSpPr>
            <a:spLocks noGrp="1"/>
          </p:cNvSpPr>
          <p:nvPr>
            <p:ph type="sldNum" sz="quarter" idx="10"/>
          </p:nvPr>
        </p:nvSpPr>
        <p:spPr/>
        <p:txBody>
          <a:bodyPr/>
          <a:lstStyle/>
          <a:p>
            <a:fld id="{DF5FD265-95FB-CE4E-B5A8-FFE03CB7AE3A}" type="slidenum">
              <a:rPr lang="en-US" smtClean="0"/>
              <a:pPr/>
              <a:t>12</a:t>
            </a:fld>
            <a:endParaRPr lang="en-US"/>
          </a:p>
        </p:txBody>
      </p:sp>
    </p:spTree>
    <p:extLst>
      <p:ext uri="{BB962C8B-B14F-4D97-AF65-F5344CB8AC3E}">
        <p14:creationId xmlns:p14="http://schemas.microsoft.com/office/powerpoint/2010/main" val="36777645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5FD265-95FB-CE4E-B5A8-FFE03CB7AE3A}" type="slidenum">
              <a:rPr lang="en-US" smtClean="0"/>
              <a:pPr/>
              <a:t>13</a:t>
            </a:fld>
            <a:endParaRPr lang="en-US"/>
          </a:p>
        </p:txBody>
      </p:sp>
    </p:spTree>
    <p:extLst>
      <p:ext uri="{BB962C8B-B14F-4D97-AF65-F5344CB8AC3E}">
        <p14:creationId xmlns:p14="http://schemas.microsoft.com/office/powerpoint/2010/main" val="2218247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5FD265-95FB-CE4E-B5A8-FFE03CB7AE3A}" type="slidenum">
              <a:rPr lang="en-US" smtClean="0"/>
              <a:pPr/>
              <a:t>14</a:t>
            </a:fld>
            <a:endParaRPr lang="en-US"/>
          </a:p>
        </p:txBody>
      </p:sp>
    </p:spTree>
    <p:extLst>
      <p:ext uri="{BB962C8B-B14F-4D97-AF65-F5344CB8AC3E}">
        <p14:creationId xmlns:p14="http://schemas.microsoft.com/office/powerpoint/2010/main" val="21893373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5FD265-95FB-CE4E-B5A8-FFE03CB7AE3A}" type="slidenum">
              <a:rPr lang="en-US" smtClean="0"/>
              <a:pPr/>
              <a:t>15</a:t>
            </a:fld>
            <a:endParaRPr lang="en-US"/>
          </a:p>
        </p:txBody>
      </p:sp>
    </p:spTree>
    <p:extLst>
      <p:ext uri="{BB962C8B-B14F-4D97-AF65-F5344CB8AC3E}">
        <p14:creationId xmlns:p14="http://schemas.microsoft.com/office/powerpoint/2010/main" val="1921800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r>
              <a:rPr lang="en-US" dirty="0"/>
              <a:t>Which questions do you think are most engaging for students?</a:t>
            </a:r>
          </a:p>
          <a:p>
            <a:r>
              <a:rPr lang="en-US" dirty="0"/>
              <a:t>Which questions help students apply themes from the story to their own lives?</a:t>
            </a:r>
          </a:p>
          <a:p>
            <a:r>
              <a:rPr lang="en-US" dirty="0"/>
              <a:t>Which questions help students analyze characters?</a:t>
            </a:r>
          </a:p>
          <a:p>
            <a:r>
              <a:rPr lang="en-US" dirty="0"/>
              <a:t>Which questions help students support arguments with evidence from the text?</a:t>
            </a:r>
          </a:p>
          <a:p>
            <a:r>
              <a:rPr lang="en-US" dirty="0"/>
              <a:t>When are “on the line” questions important?  Engaging?</a:t>
            </a:r>
          </a:p>
        </p:txBody>
      </p:sp>
      <p:sp>
        <p:nvSpPr>
          <p:cNvPr id="4" name="Slide Number Placeholder 3"/>
          <p:cNvSpPr>
            <a:spLocks noGrp="1"/>
          </p:cNvSpPr>
          <p:nvPr>
            <p:ph type="sldNum" sz="quarter" idx="10"/>
          </p:nvPr>
        </p:nvSpPr>
        <p:spPr/>
        <p:txBody>
          <a:bodyPr/>
          <a:lstStyle/>
          <a:p>
            <a:fld id="{DF5FD265-95FB-CE4E-B5A8-FFE03CB7AE3A}" type="slidenum">
              <a:rPr lang="en-US" smtClean="0"/>
              <a:pPr/>
              <a:t>16</a:t>
            </a:fld>
            <a:endParaRPr lang="en-US"/>
          </a:p>
        </p:txBody>
      </p:sp>
    </p:spTree>
    <p:extLst>
      <p:ext uri="{BB962C8B-B14F-4D97-AF65-F5344CB8AC3E}">
        <p14:creationId xmlns:p14="http://schemas.microsoft.com/office/powerpoint/2010/main" val="42654650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r>
              <a:rPr lang="en-US" dirty="0"/>
              <a:t>Which questions do you think are most engaging for students?</a:t>
            </a:r>
          </a:p>
          <a:p>
            <a:r>
              <a:rPr lang="en-US" dirty="0"/>
              <a:t>Which questions help students apply themes from the story to their own lives?</a:t>
            </a:r>
          </a:p>
          <a:p>
            <a:r>
              <a:rPr lang="en-US" dirty="0"/>
              <a:t>Which questions help students analyze characters?</a:t>
            </a:r>
          </a:p>
          <a:p>
            <a:r>
              <a:rPr lang="en-US" dirty="0"/>
              <a:t>Which questions help students support arguments with evidence from the text?</a:t>
            </a:r>
          </a:p>
          <a:p>
            <a:r>
              <a:rPr lang="en-US" dirty="0"/>
              <a:t>When are “on the line” questions important?  Engaging?</a:t>
            </a:r>
          </a:p>
        </p:txBody>
      </p:sp>
      <p:sp>
        <p:nvSpPr>
          <p:cNvPr id="4" name="Slide Number Placeholder 3"/>
          <p:cNvSpPr>
            <a:spLocks noGrp="1"/>
          </p:cNvSpPr>
          <p:nvPr>
            <p:ph type="sldNum" sz="quarter" idx="10"/>
          </p:nvPr>
        </p:nvSpPr>
        <p:spPr/>
        <p:txBody>
          <a:bodyPr/>
          <a:lstStyle/>
          <a:p>
            <a:fld id="{DF5FD265-95FB-CE4E-B5A8-FFE03CB7AE3A}" type="slidenum">
              <a:rPr lang="en-US" smtClean="0"/>
              <a:pPr/>
              <a:t>17</a:t>
            </a:fld>
            <a:endParaRPr lang="en-US"/>
          </a:p>
        </p:txBody>
      </p:sp>
    </p:spTree>
    <p:extLst>
      <p:ext uri="{BB962C8B-B14F-4D97-AF65-F5344CB8AC3E}">
        <p14:creationId xmlns:p14="http://schemas.microsoft.com/office/powerpoint/2010/main" val="219793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5FD265-95FB-CE4E-B5A8-FFE03CB7AE3A}" type="slidenum">
              <a:rPr lang="en-US" smtClean="0"/>
              <a:pPr/>
              <a:t>18</a:t>
            </a:fld>
            <a:endParaRPr lang="en-US"/>
          </a:p>
        </p:txBody>
      </p:sp>
    </p:spTree>
    <p:extLst>
      <p:ext uri="{BB962C8B-B14F-4D97-AF65-F5344CB8AC3E}">
        <p14:creationId xmlns:p14="http://schemas.microsoft.com/office/powerpoint/2010/main" val="28104185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5FD265-95FB-CE4E-B5A8-FFE03CB7AE3A}" type="slidenum">
              <a:rPr lang="en-US" smtClean="0"/>
              <a:pPr/>
              <a:t>22</a:t>
            </a:fld>
            <a:endParaRPr lang="en-US"/>
          </a:p>
        </p:txBody>
      </p:sp>
    </p:spTree>
    <p:extLst>
      <p:ext uri="{BB962C8B-B14F-4D97-AF65-F5344CB8AC3E}">
        <p14:creationId xmlns:p14="http://schemas.microsoft.com/office/powerpoint/2010/main" val="1605755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5FD265-95FB-CE4E-B5A8-FFE03CB7AE3A}" type="slidenum">
              <a:rPr lang="en-US" smtClean="0"/>
              <a:pPr/>
              <a:t>2</a:t>
            </a:fld>
            <a:endParaRPr lang="en-US"/>
          </a:p>
        </p:txBody>
      </p:sp>
    </p:spTree>
    <p:extLst>
      <p:ext uri="{BB962C8B-B14F-4D97-AF65-F5344CB8AC3E}">
        <p14:creationId xmlns:p14="http://schemas.microsoft.com/office/powerpoint/2010/main" val="6953162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https://d7199e1c-a-8ade7df0-s-sites.googlegroups.com/a/alaska.edu/diane-kardash/Home/making-connections/text%20connections%20comic.JPG?attachauth=ANoY7co30ooDXPKMB0yVDkGl0m161izbtejX4z5lgZgp_nI_mRq4-n1-tncE4o3kmmk9YCF_wGTY2nAb48glj7QVyKxH3851mfi4YO1CEFH1K2iBYPmDI1cVgqim6Oo4-LLESW_p9Km2rIvCoqcrRb7OROPCblAoNP5EAsNhPe38c3iy-wnRCHTjr_gJkDVQB1JlJFzVhTRpdKNuR4rjwhoB6kDc55f6W0V6GZhmmoNbflRxeHhcHobrt7Atg_XPjLcKBk_QYpMZ&amp;attredirects=0</a:t>
            </a:r>
            <a:endParaRPr lang="en-US" dirty="0" smtClean="0"/>
          </a:p>
          <a:p>
            <a:endParaRPr lang="en-US" dirty="0" smtClean="0"/>
          </a:p>
          <a:p>
            <a:r>
              <a:rPr lang="en-US" dirty="0" smtClean="0">
                <a:hlinkClick r:id="rId4"/>
              </a:rPr>
              <a:t>https://www.pinterest.com/pin/418412621606564580/?lp=true</a:t>
            </a:r>
            <a:endParaRPr lang="en-US" dirty="0" smtClean="0"/>
          </a:p>
        </p:txBody>
      </p:sp>
      <p:sp>
        <p:nvSpPr>
          <p:cNvPr id="4" name="Slide Number Placeholder 3"/>
          <p:cNvSpPr>
            <a:spLocks noGrp="1"/>
          </p:cNvSpPr>
          <p:nvPr>
            <p:ph type="sldNum" sz="quarter" idx="10"/>
          </p:nvPr>
        </p:nvSpPr>
        <p:spPr/>
        <p:txBody>
          <a:bodyPr/>
          <a:lstStyle/>
          <a:p>
            <a:fld id="{DF5FD265-95FB-CE4E-B5A8-FFE03CB7AE3A}" type="slidenum">
              <a:rPr lang="en-US" smtClean="0"/>
              <a:pPr/>
              <a:t>4</a:t>
            </a:fld>
            <a:endParaRPr lang="en-US"/>
          </a:p>
        </p:txBody>
      </p:sp>
    </p:spTree>
    <p:extLst>
      <p:ext uri="{BB962C8B-B14F-4D97-AF65-F5344CB8AC3E}">
        <p14:creationId xmlns:p14="http://schemas.microsoft.com/office/powerpoint/2010/main" val="23090942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Talk</a:t>
            </a:r>
            <a:r>
              <a:rPr lang="en-US" baseline="0" dirty="0" smtClean="0"/>
              <a:t> about how some questions are too straightforward/boring but other questions can be frustrating if students can’t find the answer directly in the text: they need to know when to use the text, when to use their background knowledge, and when to use a combination of the two</a:t>
            </a:r>
            <a:endParaRPr lang="en-US" dirty="0" smtClean="0"/>
          </a:p>
        </p:txBody>
      </p:sp>
      <p:sp>
        <p:nvSpPr>
          <p:cNvPr id="4" name="Slide Number Placeholder 3"/>
          <p:cNvSpPr>
            <a:spLocks noGrp="1"/>
          </p:cNvSpPr>
          <p:nvPr>
            <p:ph type="sldNum" sz="quarter" idx="10"/>
          </p:nvPr>
        </p:nvSpPr>
        <p:spPr/>
        <p:txBody>
          <a:bodyPr/>
          <a:lstStyle/>
          <a:p>
            <a:fld id="{DF5FD265-95FB-CE4E-B5A8-FFE03CB7AE3A}" type="slidenum">
              <a:rPr lang="en-US" smtClean="0"/>
              <a:pPr/>
              <a:t>5</a:t>
            </a:fld>
            <a:endParaRPr lang="en-US"/>
          </a:p>
        </p:txBody>
      </p:sp>
    </p:spTree>
    <p:extLst>
      <p:ext uri="{BB962C8B-B14F-4D97-AF65-F5344CB8AC3E}">
        <p14:creationId xmlns:p14="http://schemas.microsoft.com/office/powerpoint/2010/main" val="1709851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http://www.adlit.org/strategies/19802/</a:t>
            </a:r>
            <a:endParaRPr lang="en-US" dirty="0"/>
          </a:p>
          <a:p>
            <a:endParaRPr lang="en-US" dirty="0"/>
          </a:p>
          <a:p>
            <a:r>
              <a:rPr lang="en-US" sz="1200" b="0" i="1" kern="1200" dirty="0">
                <a:solidFill>
                  <a:schemeClr val="tx1"/>
                </a:solidFill>
                <a:effectLst/>
                <a:latin typeface="+mn-lt"/>
                <a:ea typeface="+mn-ea"/>
                <a:cs typeface="+mn-cs"/>
              </a:rPr>
              <a:t>Fisher, D., and Frey, N, (2004). Improving Adolescent Literacy: Strategies at Work. New Jersey: Pearson Prentice Hall.</a:t>
            </a:r>
          </a:p>
          <a:p>
            <a:endParaRPr lang="en-US" sz="1200" b="0" i="1" kern="1200" dirty="0">
              <a:solidFill>
                <a:schemeClr val="tx1"/>
              </a:solidFill>
              <a:effectLst/>
              <a:latin typeface="+mn-lt"/>
              <a:ea typeface="+mn-ea"/>
              <a:cs typeface="+mn-cs"/>
            </a:endParaRPr>
          </a:p>
          <a:p>
            <a:r>
              <a:rPr lang="en-US" sz="1200" b="0" i="1" kern="1200" dirty="0">
                <a:solidFill>
                  <a:schemeClr val="tx1"/>
                </a:solidFill>
                <a:effectLst/>
                <a:latin typeface="+mn-lt"/>
                <a:ea typeface="+mn-ea"/>
                <a:cs typeface="+mn-cs"/>
              </a:rPr>
              <a:t>Raphael, T.E., &amp; Au, K.H. (2005). QAR: Enhancing comprehension and test taking across grades and content areas. The Reading Teacher, 59, 206-221.</a:t>
            </a:r>
          </a:p>
          <a:p>
            <a:endParaRPr lang="en-US" dirty="0"/>
          </a:p>
        </p:txBody>
      </p:sp>
      <p:sp>
        <p:nvSpPr>
          <p:cNvPr id="4" name="Slide Number Placeholder 3"/>
          <p:cNvSpPr>
            <a:spLocks noGrp="1"/>
          </p:cNvSpPr>
          <p:nvPr>
            <p:ph type="sldNum" sz="quarter" idx="5"/>
          </p:nvPr>
        </p:nvSpPr>
        <p:spPr/>
        <p:txBody>
          <a:bodyPr/>
          <a:lstStyle/>
          <a:p>
            <a:fld id="{DF5FD265-95FB-CE4E-B5A8-FFE03CB7AE3A}" type="slidenum">
              <a:rPr lang="en-US" smtClean="0"/>
              <a:pPr/>
              <a:t>6</a:t>
            </a:fld>
            <a:endParaRPr lang="en-US"/>
          </a:p>
        </p:txBody>
      </p:sp>
    </p:spTree>
    <p:extLst>
      <p:ext uri="{BB962C8B-B14F-4D97-AF65-F5344CB8AC3E}">
        <p14:creationId xmlns:p14="http://schemas.microsoft.com/office/powerpoint/2010/main" val="42879691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teachers to raise their hand if they’ve seen something</a:t>
            </a:r>
            <a:r>
              <a:rPr lang="en-US" baseline="0" dirty="0"/>
              <a:t> similar before.</a:t>
            </a:r>
          </a:p>
          <a:p>
            <a:endParaRPr lang="en-US" baseline="0" dirty="0"/>
          </a:p>
          <a:p>
            <a:r>
              <a:rPr lang="en-US" baseline="0" dirty="0"/>
              <a:t>Ask teachers to raise their hand if they’ve used it in class before. (Use that information to guide what we talk about- whether we spend more time unpacking what the strategy is or talking about how to use it as a tool to generate student discussion)</a:t>
            </a:r>
          </a:p>
          <a:p>
            <a:endParaRPr lang="en-US" baseline="0" dirty="0"/>
          </a:p>
          <a:p>
            <a:endParaRPr lang="en-US" baseline="0" dirty="0"/>
          </a:p>
          <a:p>
            <a:endParaRPr lang="en-US" baseline="0" dirty="0"/>
          </a:p>
          <a:p>
            <a:r>
              <a:rPr lang="en-US" dirty="0"/>
              <a:t>Talk about how it’s important to ask a few “On the Line”  (also called “Right there”) questions in</a:t>
            </a:r>
            <a:r>
              <a:rPr lang="en-US" baseline="0" dirty="0"/>
              <a:t> order to ensure basic comprehension, but that “On Several Lines/Between the Lines” questions (also called search and locate/author and me questions) are much more engaging and show much deeper comprehension of a text. Beyond the Lines (also called “On my own”)  questions can be used to build interest and help students make connections between the text and their own lives, but it’s also important to connect back to the text through “Between the Lines” (author &amp; me) questions and not just ask tangential questions that don’t require them to use the text.</a:t>
            </a:r>
            <a:endParaRPr lang="en-US" dirty="0"/>
          </a:p>
          <a:p>
            <a:endParaRPr lang="en-US" dirty="0"/>
          </a:p>
        </p:txBody>
      </p:sp>
      <p:sp>
        <p:nvSpPr>
          <p:cNvPr id="4" name="Slide Number Placeholder 3"/>
          <p:cNvSpPr>
            <a:spLocks noGrp="1"/>
          </p:cNvSpPr>
          <p:nvPr>
            <p:ph type="sldNum" sz="quarter" idx="10"/>
          </p:nvPr>
        </p:nvSpPr>
        <p:spPr/>
        <p:txBody>
          <a:bodyPr/>
          <a:lstStyle/>
          <a:p>
            <a:fld id="{DF5FD265-95FB-CE4E-B5A8-FFE03CB7AE3A}" type="slidenum">
              <a:rPr lang="en-US" smtClean="0"/>
              <a:pPr/>
              <a:t>7</a:t>
            </a:fld>
            <a:endParaRPr lang="en-US"/>
          </a:p>
        </p:txBody>
      </p:sp>
    </p:spTree>
    <p:extLst>
      <p:ext uri="{BB962C8B-B14F-4D97-AF65-F5344CB8AC3E}">
        <p14:creationId xmlns:p14="http://schemas.microsoft.com/office/powerpoint/2010/main" val="3352417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also called a “right there” type of question. </a:t>
            </a:r>
            <a:r>
              <a:rPr lang="en-US" dirty="0">
                <a:hlinkClick r:id="rId3"/>
              </a:rPr>
              <a:t>https://iowareadingresearch.org/blog/question-answer-relationship</a:t>
            </a:r>
            <a:endParaRPr lang="en-US" dirty="0"/>
          </a:p>
        </p:txBody>
      </p:sp>
      <p:sp>
        <p:nvSpPr>
          <p:cNvPr id="4" name="Slide Number Placeholder 3"/>
          <p:cNvSpPr>
            <a:spLocks noGrp="1"/>
          </p:cNvSpPr>
          <p:nvPr>
            <p:ph type="sldNum" sz="quarter" idx="5"/>
          </p:nvPr>
        </p:nvSpPr>
        <p:spPr/>
        <p:txBody>
          <a:bodyPr/>
          <a:lstStyle/>
          <a:p>
            <a:fld id="{DF5FD265-95FB-CE4E-B5A8-FFE03CB7AE3A}" type="slidenum">
              <a:rPr lang="en-US" smtClean="0"/>
              <a:pPr/>
              <a:t>8</a:t>
            </a:fld>
            <a:endParaRPr lang="en-US"/>
          </a:p>
        </p:txBody>
      </p:sp>
    </p:spTree>
    <p:extLst>
      <p:ext uri="{BB962C8B-B14F-4D97-AF65-F5344CB8AC3E}">
        <p14:creationId xmlns:p14="http://schemas.microsoft.com/office/powerpoint/2010/main" val="9371190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These are also called a “Think and Search” type of question</a:t>
            </a:r>
            <a:r>
              <a:rPr lang="en-US" u="none" dirty="0">
                <a:effectLst/>
              </a:rPr>
              <a:t>. </a:t>
            </a:r>
            <a:r>
              <a:rPr lang="en-US" dirty="0">
                <a:hlinkClick r:id="rId3"/>
              </a:rPr>
              <a:t>https://iowareadingresearch.org/blog/question-answer-relationship</a:t>
            </a:r>
            <a:endParaRPr lang="en-US" u="none" dirty="0">
              <a:effectLst/>
              <a:hlinkClick r:id="rId3">
                <a:extLst>
                  <a:ext uri="{A12FA001-AC4F-418D-AE19-62706E023703}">
                    <ahyp:hlinkClr xmlns:ahyp="http://schemas.microsoft.com/office/drawing/2018/hyperlinkcolor" xmlns="" val="tx"/>
                  </a:ext>
                </a:extLst>
              </a:hlinkClick>
            </a:endParaRPr>
          </a:p>
        </p:txBody>
      </p:sp>
      <p:sp>
        <p:nvSpPr>
          <p:cNvPr id="4" name="Slide Number Placeholder 3"/>
          <p:cNvSpPr>
            <a:spLocks noGrp="1"/>
          </p:cNvSpPr>
          <p:nvPr>
            <p:ph type="sldNum" sz="quarter" idx="10"/>
          </p:nvPr>
        </p:nvSpPr>
        <p:spPr/>
        <p:txBody>
          <a:bodyPr/>
          <a:lstStyle/>
          <a:p>
            <a:fld id="{DF5FD265-95FB-CE4E-B5A8-FFE03CB7AE3A}" type="slidenum">
              <a:rPr lang="en-US" smtClean="0"/>
              <a:pPr/>
              <a:t>9</a:t>
            </a:fld>
            <a:endParaRPr lang="en-US"/>
          </a:p>
        </p:txBody>
      </p:sp>
    </p:spTree>
    <p:extLst>
      <p:ext uri="{BB962C8B-B14F-4D97-AF65-F5344CB8AC3E}">
        <p14:creationId xmlns:p14="http://schemas.microsoft.com/office/powerpoint/2010/main" val="27142885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5FD265-95FB-CE4E-B5A8-FFE03CB7AE3A}" type="slidenum">
              <a:rPr lang="en-US" smtClean="0"/>
              <a:pPr/>
              <a:t>10</a:t>
            </a:fld>
            <a:endParaRPr lang="en-US"/>
          </a:p>
        </p:txBody>
      </p:sp>
    </p:spTree>
    <p:extLst>
      <p:ext uri="{BB962C8B-B14F-4D97-AF65-F5344CB8AC3E}">
        <p14:creationId xmlns:p14="http://schemas.microsoft.com/office/powerpoint/2010/main" val="18911170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A71C56C7-0672-0949-AA88-1E1431C2E547}" type="datetimeFigureOut">
              <a:rPr lang="en-US" smtClean="0"/>
              <a:pPr/>
              <a:t>3/16/2020</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2A2FF269-349A-D049-8D48-916D73675F3A}" type="slidenum">
              <a:rPr lang="en-US" smtClean="0"/>
              <a:pPr/>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776268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A71C56C7-0672-0949-AA88-1E1431C2E547}" type="datetimeFigureOut">
              <a:rPr lang="en-US" smtClean="0"/>
              <a:pPr/>
              <a:t>3/16/2020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2FF269-349A-D049-8D48-916D73675F3A}" type="slidenum">
              <a:rPr lang="en-US" smtClean="0"/>
              <a:pPr/>
              <a:t>‹#›</a:t>
            </a:fld>
            <a:endParaRPr lang="en-US"/>
          </a:p>
        </p:txBody>
      </p:sp>
    </p:spTree>
    <p:extLst>
      <p:ext uri="{BB962C8B-B14F-4D97-AF65-F5344CB8AC3E}">
        <p14:creationId xmlns:p14="http://schemas.microsoft.com/office/powerpoint/2010/main" val="21457523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71C56C7-0672-0949-AA88-1E1431C2E547}" type="datetimeFigureOut">
              <a:rPr lang="en-US" smtClean="0"/>
              <a:pPr/>
              <a:t>3/16/2020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2FF269-349A-D049-8D48-916D73675F3A}" type="slidenum">
              <a:rPr lang="en-US" smtClean="0"/>
              <a:pPr/>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44635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71C56C7-0672-0949-AA88-1E1431C2E547}" type="datetimeFigureOut">
              <a:rPr lang="en-US" smtClean="0"/>
              <a:pPr/>
              <a:t>3/16/2020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2FF269-349A-D049-8D48-916D73675F3A}" type="slidenum">
              <a:rPr lang="en-US" smtClean="0"/>
              <a:pPr/>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336005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71C56C7-0672-0949-AA88-1E1431C2E547}" type="datetimeFigureOut">
              <a:rPr lang="en-US" smtClean="0"/>
              <a:pPr/>
              <a:t>3/16/2020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2FF269-349A-D049-8D48-916D73675F3A}" type="slidenum">
              <a:rPr lang="en-US" smtClean="0"/>
              <a:pPr/>
              <a:t>‹#›</a:t>
            </a:fld>
            <a:endParaRPr lang="en-US"/>
          </a:p>
        </p:txBody>
      </p:sp>
    </p:spTree>
    <p:extLst>
      <p:ext uri="{BB962C8B-B14F-4D97-AF65-F5344CB8AC3E}">
        <p14:creationId xmlns:p14="http://schemas.microsoft.com/office/powerpoint/2010/main" val="41970285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71C56C7-0672-0949-AA88-1E1431C2E547}" type="datetimeFigureOut">
              <a:rPr lang="en-US" smtClean="0"/>
              <a:pPr/>
              <a:t>3/16/2020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2FF269-349A-D049-8D48-916D73675F3A}" type="slidenum">
              <a:rPr lang="en-US" smtClean="0"/>
              <a:pPr/>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885152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71C56C7-0672-0949-AA88-1E1431C2E547}" type="datetimeFigureOut">
              <a:rPr lang="en-US" smtClean="0"/>
              <a:pPr/>
              <a:t>3/16/2020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2FF269-349A-D049-8D48-916D73675F3A}" type="slidenum">
              <a:rPr lang="en-US" smtClean="0"/>
              <a:pPr/>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339432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71C56C7-0672-0949-AA88-1E1431C2E547}" type="datetimeFigureOut">
              <a:rPr lang="en-US" smtClean="0"/>
              <a:pPr/>
              <a:t>3/16/2020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2FF269-349A-D049-8D48-916D73675F3A}" type="slidenum">
              <a:rPr lang="en-US" smtClean="0"/>
              <a:pPr/>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946252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71C56C7-0672-0949-AA88-1E1431C2E547}" type="datetimeFigureOut">
              <a:rPr lang="en-US" smtClean="0"/>
              <a:pPr/>
              <a:t>3/16/2020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2FF269-349A-D049-8D48-916D73675F3A}" type="slidenum">
              <a:rPr lang="en-US" smtClean="0"/>
              <a:pPr/>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57704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71C56C7-0672-0949-AA88-1E1431C2E547}" type="datetimeFigureOut">
              <a:rPr lang="en-US" smtClean="0"/>
              <a:pPr/>
              <a:t>3/16/2020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2FF269-349A-D049-8D48-916D73675F3A}" type="slidenum">
              <a:rPr lang="en-US" smtClean="0"/>
              <a:pPr/>
              <a:t>‹#›</a:t>
            </a:fld>
            <a:endParaRPr lang="en-US"/>
          </a:p>
        </p:txBody>
      </p:sp>
    </p:spTree>
    <p:extLst>
      <p:ext uri="{BB962C8B-B14F-4D97-AF65-F5344CB8AC3E}">
        <p14:creationId xmlns:p14="http://schemas.microsoft.com/office/powerpoint/2010/main" val="1449310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71C56C7-0672-0949-AA88-1E1431C2E547}" type="datetimeFigureOut">
              <a:rPr lang="en-US" smtClean="0"/>
              <a:pPr/>
              <a:t>3/16/2020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2FF269-349A-D049-8D48-916D73675F3A}" type="slidenum">
              <a:rPr lang="en-US" smtClean="0"/>
              <a:pPr/>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64053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71C56C7-0672-0949-AA88-1E1431C2E547}" type="datetimeFigureOut">
              <a:rPr lang="en-US" smtClean="0"/>
              <a:pPr/>
              <a:t>3/16/2020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2FF269-349A-D049-8D48-916D73675F3A}" type="slidenum">
              <a:rPr lang="en-US" smtClean="0"/>
              <a:pPr/>
              <a:t>‹#›</a:t>
            </a:fld>
            <a:endParaRPr lang="en-US"/>
          </a:p>
        </p:txBody>
      </p:sp>
    </p:spTree>
    <p:extLst>
      <p:ext uri="{BB962C8B-B14F-4D97-AF65-F5344CB8AC3E}">
        <p14:creationId xmlns:p14="http://schemas.microsoft.com/office/powerpoint/2010/main" val="2000190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71C56C7-0672-0949-AA88-1E1431C2E547}" type="datetimeFigureOut">
              <a:rPr lang="en-US" smtClean="0"/>
              <a:pPr/>
              <a:t>3/16/2020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2FF269-349A-D049-8D48-916D73675F3A}" type="slidenum">
              <a:rPr lang="en-US" smtClean="0"/>
              <a:pPr/>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93530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71C56C7-0672-0949-AA88-1E1431C2E547}" type="datetimeFigureOut">
              <a:rPr lang="en-US" smtClean="0"/>
              <a:pPr/>
              <a:t>3/16/2020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2FF269-349A-D049-8D48-916D73675F3A}" type="slidenum">
              <a:rPr lang="en-US" smtClean="0"/>
              <a:pPr/>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10224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1C56C7-0672-0949-AA88-1E1431C2E547}" type="datetimeFigureOut">
              <a:rPr lang="en-US" smtClean="0"/>
              <a:pPr/>
              <a:t>3/16/2020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2FF269-349A-D049-8D48-916D73675F3A}" type="slidenum">
              <a:rPr lang="en-US" smtClean="0"/>
              <a:pPr/>
              <a:t>‹#›</a:t>
            </a:fld>
            <a:endParaRPr lang="en-US"/>
          </a:p>
        </p:txBody>
      </p:sp>
    </p:spTree>
    <p:extLst>
      <p:ext uri="{BB962C8B-B14F-4D97-AF65-F5344CB8AC3E}">
        <p14:creationId xmlns:p14="http://schemas.microsoft.com/office/powerpoint/2010/main" val="2228979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A71C56C7-0672-0949-AA88-1E1431C2E547}" type="datetimeFigureOut">
              <a:rPr lang="en-US" smtClean="0"/>
              <a:pPr/>
              <a:t>3/16/2020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2FF269-349A-D049-8D48-916D73675F3A}" type="slidenum">
              <a:rPr lang="en-US" smtClean="0"/>
              <a:pPr/>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86063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A71C56C7-0672-0949-AA88-1E1431C2E547}" type="datetimeFigureOut">
              <a:rPr lang="en-US" smtClean="0"/>
              <a:pPr/>
              <a:t>3/16/2020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2FF269-349A-D049-8D48-916D73675F3A}" type="slidenum">
              <a:rPr lang="en-US" smtClean="0"/>
              <a:pPr/>
              <a:t>‹#›</a:t>
            </a:fld>
            <a:endParaRPr lang="en-US"/>
          </a:p>
        </p:txBody>
      </p:sp>
    </p:spTree>
    <p:extLst>
      <p:ext uri="{BB962C8B-B14F-4D97-AF65-F5344CB8AC3E}">
        <p14:creationId xmlns:p14="http://schemas.microsoft.com/office/powerpoint/2010/main" val="1231891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71C56C7-0672-0949-AA88-1E1431C2E547}" type="datetimeFigureOut">
              <a:rPr lang="en-US" smtClean="0"/>
              <a:pPr/>
              <a:t>3/16/2020</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A2FF269-349A-D049-8D48-916D73675F3A}" type="slidenum">
              <a:rPr lang="en-US" smtClean="0"/>
              <a:pPr/>
              <a:t>‹#›</a:t>
            </a:fld>
            <a:endParaRPr lang="en-US"/>
          </a:p>
        </p:txBody>
      </p:sp>
    </p:spTree>
    <p:extLst>
      <p:ext uri="{BB962C8B-B14F-4D97-AF65-F5344CB8AC3E}">
        <p14:creationId xmlns:p14="http://schemas.microsoft.com/office/powerpoint/2010/main" val="3274002426"/>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mooc.employid.eu/category/changing-world-of-work/reflection/" TargetMode="External"/><Relationship Id="rId2" Type="http://schemas.openxmlformats.org/officeDocument/2006/relationships/image" Target="../media/image14.jpg"/><Relationship Id="rId1" Type="http://schemas.openxmlformats.org/officeDocument/2006/relationships/slideLayout" Target="../slideLayouts/slideLayout4.xml"/><Relationship Id="rId4" Type="http://schemas.openxmlformats.org/officeDocument/2006/relationships/hyperlink" Target="https://creativecommons.org/licenses/by-sa/3.0/"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 Id="rId5" Type="http://schemas.openxmlformats.org/officeDocument/2006/relationships/hyperlink" Target="https://creativecommons.org/licenses/by-nc/3.0/" TargetMode="External"/><Relationship Id="rId4" Type="http://schemas.openxmlformats.org/officeDocument/2006/relationships/hyperlink" Target="https://deeperkidmin.com/asking-the-right-question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adlit.org/strategies/19802/"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1295401" y="622851"/>
            <a:ext cx="9601196" cy="5565913"/>
          </a:xfrm>
          <a:prstGeom prst="rect">
            <a:avLst/>
          </a:prstGeom>
        </p:spPr>
        <p:txBody>
          <a:bodyPr anchor="ctr">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a:spcBef>
                <a:spcPts val="1200"/>
              </a:spcBef>
              <a:spcAft>
                <a:spcPts val="1200"/>
              </a:spcAft>
            </a:pPr>
            <a:r>
              <a:rPr lang="en-US" sz="2800" dirty="0"/>
              <a:t>"Judge a man by his questions rather than his answers." </a:t>
            </a:r>
            <a:r>
              <a:rPr lang="en-US" sz="2800" i="1" dirty="0"/>
              <a:t>– </a:t>
            </a:r>
            <a:r>
              <a:rPr lang="en-US" sz="2800" i="1" dirty="0" smtClean="0"/>
              <a:t>Voltaire</a:t>
            </a:r>
            <a:endParaRPr lang="en-US" sz="2800" i="1" dirty="0"/>
          </a:p>
          <a:p>
            <a:pPr>
              <a:spcBef>
                <a:spcPts val="1200"/>
              </a:spcBef>
              <a:spcAft>
                <a:spcPts val="1200"/>
              </a:spcAft>
            </a:pPr>
            <a:r>
              <a:rPr lang="en-US" sz="2800" dirty="0"/>
              <a:t>"There are no right answers to wrong questions." </a:t>
            </a:r>
            <a:r>
              <a:rPr lang="en-US" sz="2800" dirty="0" smtClean="0"/>
              <a:t>–</a:t>
            </a:r>
            <a:r>
              <a:rPr lang="en-US" sz="2800" i="1" dirty="0" smtClean="0"/>
              <a:t> Ursula K</a:t>
            </a:r>
            <a:r>
              <a:rPr lang="en-US" sz="2800" i="1" dirty="0"/>
              <a:t>. Le </a:t>
            </a:r>
            <a:r>
              <a:rPr lang="en-US" sz="2800" i="1" dirty="0" err="1" smtClean="0"/>
              <a:t>Guin</a:t>
            </a:r>
            <a:endParaRPr lang="en-US" sz="2800" i="1" dirty="0"/>
          </a:p>
          <a:p>
            <a:pPr>
              <a:spcBef>
                <a:spcPts val="1200"/>
              </a:spcBef>
              <a:spcAft>
                <a:spcPts val="1200"/>
              </a:spcAft>
            </a:pPr>
            <a:r>
              <a:rPr lang="en-US" sz="2800" dirty="0"/>
              <a:t>"We thought that we had the answers, it was the questions we had wrong." </a:t>
            </a:r>
            <a:r>
              <a:rPr lang="en-US" sz="2800" i="1" dirty="0"/>
              <a:t>– </a:t>
            </a:r>
            <a:r>
              <a:rPr lang="en-US" sz="2800" i="1" dirty="0" smtClean="0"/>
              <a:t>Bono</a:t>
            </a:r>
            <a:endParaRPr lang="en-US" sz="2800" i="1" dirty="0"/>
          </a:p>
          <a:p>
            <a:pPr>
              <a:spcBef>
                <a:spcPts val="1200"/>
              </a:spcBef>
              <a:spcAft>
                <a:spcPts val="1200"/>
              </a:spcAft>
            </a:pPr>
            <a:r>
              <a:rPr lang="en-US" sz="2800" dirty="0"/>
              <a:t>"Asking the right questions takes as much skill as giving the right answers." </a:t>
            </a:r>
            <a:r>
              <a:rPr lang="en-US" sz="2800" i="1" dirty="0" smtClean="0"/>
              <a:t>– Robert Half</a:t>
            </a:r>
            <a:endParaRPr lang="en-US" sz="2800" i="1" dirty="0"/>
          </a:p>
          <a:p>
            <a:pPr>
              <a:spcBef>
                <a:spcPts val="1200"/>
              </a:spcBef>
              <a:spcAft>
                <a:spcPts val="1200"/>
              </a:spcAft>
            </a:pPr>
            <a:r>
              <a:rPr lang="en-US" sz="2800" dirty="0"/>
              <a:t>"In school, we're rewarded for having the answer, not for asking a good question." </a:t>
            </a:r>
            <a:r>
              <a:rPr lang="en-US" sz="2800" i="1" dirty="0" smtClean="0"/>
              <a:t>– Richard Saul </a:t>
            </a:r>
            <a:r>
              <a:rPr lang="en-US" sz="2800" i="1" dirty="0" err="1" smtClean="0"/>
              <a:t>Wurman</a:t>
            </a:r>
            <a:endParaRPr lang="en-US" sz="800" dirty="0"/>
          </a:p>
        </p:txBody>
      </p:sp>
    </p:spTree>
    <p:extLst>
      <p:ext uri="{BB962C8B-B14F-4D97-AF65-F5344CB8AC3E}">
        <p14:creationId xmlns:p14="http://schemas.microsoft.com/office/powerpoint/2010/main" val="3217974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Between the Lines</a:t>
            </a:r>
          </a:p>
        </p:txBody>
      </p:sp>
      <p:sp>
        <p:nvSpPr>
          <p:cNvPr id="3" name="Content Placeholder 2"/>
          <p:cNvSpPr>
            <a:spLocks noGrp="1"/>
          </p:cNvSpPr>
          <p:nvPr>
            <p:ph idx="1"/>
          </p:nvPr>
        </p:nvSpPr>
        <p:spPr/>
        <p:txBody>
          <a:bodyPr>
            <a:normAutofit/>
          </a:bodyPr>
          <a:lstStyle/>
          <a:p>
            <a:pPr marL="109728" indent="0">
              <a:buNone/>
            </a:pPr>
            <a:r>
              <a:rPr lang="en-US" dirty="0"/>
              <a:t>The answer is implied but not stated in the text.  The reader must access prior knowledge about information provided by the author and make an </a:t>
            </a:r>
            <a:r>
              <a:rPr lang="en-US" b="1" dirty="0"/>
              <a:t>INFERENCE</a:t>
            </a:r>
            <a:r>
              <a:rPr lang="en-US" dirty="0"/>
              <a:t>.  The answer to the question is </a:t>
            </a:r>
            <a:r>
              <a:rPr lang="en-US" b="1" dirty="0"/>
              <a:t>IMPLICITLY STATED</a:t>
            </a:r>
            <a:r>
              <a:rPr lang="en-US" dirty="0"/>
              <a:t>.</a:t>
            </a:r>
          </a:p>
          <a:p>
            <a:pPr marL="109728" indent="0">
              <a:buNone/>
            </a:pPr>
            <a:endParaRPr lang="en-US" b="1" dirty="0"/>
          </a:p>
          <a:p>
            <a:pPr marL="109728" indent="0" algn="ctr">
              <a:buNone/>
            </a:pPr>
            <a:r>
              <a:rPr lang="en-US" dirty="0"/>
              <a:t>Must use </a:t>
            </a:r>
            <a:r>
              <a:rPr lang="en-US" b="1" dirty="0"/>
              <a:t>text clues</a:t>
            </a:r>
            <a:r>
              <a:rPr lang="en-US" dirty="0"/>
              <a:t> </a:t>
            </a:r>
            <a:r>
              <a:rPr lang="en-US" i="1" u="sng" dirty="0"/>
              <a:t>and</a:t>
            </a:r>
            <a:r>
              <a:rPr lang="en-US" dirty="0"/>
              <a:t> </a:t>
            </a:r>
            <a:r>
              <a:rPr lang="en-US" b="1" dirty="0"/>
              <a:t>prior knowledge</a:t>
            </a:r>
          </a:p>
          <a:p>
            <a:pPr marL="109728" indent="0">
              <a:buNone/>
            </a:pPr>
            <a:endParaRPr lang="en-US" b="1" dirty="0"/>
          </a:p>
        </p:txBody>
      </p:sp>
    </p:spTree>
    <p:extLst>
      <p:ext uri="{BB962C8B-B14F-4D97-AF65-F5344CB8AC3E}">
        <p14:creationId xmlns:p14="http://schemas.microsoft.com/office/powerpoint/2010/main" val="41223434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Between the Lines</a:t>
            </a:r>
          </a:p>
        </p:txBody>
      </p:sp>
      <p:sp>
        <p:nvSpPr>
          <p:cNvPr id="3" name="Content Placeholder 2"/>
          <p:cNvSpPr>
            <a:spLocks noGrp="1"/>
          </p:cNvSpPr>
          <p:nvPr>
            <p:ph idx="1"/>
          </p:nvPr>
        </p:nvSpPr>
        <p:spPr/>
        <p:txBody>
          <a:bodyPr>
            <a:normAutofit/>
          </a:bodyPr>
          <a:lstStyle/>
          <a:p>
            <a:pPr marL="109728" indent="0" algn="ctr">
              <a:buNone/>
            </a:pPr>
            <a:r>
              <a:rPr lang="en-US" b="1" dirty="0"/>
              <a:t>Ex: </a:t>
            </a:r>
            <a:r>
              <a:rPr lang="en-US" dirty="0"/>
              <a:t>How does Romeo feel right before they leave for the party?</a:t>
            </a:r>
          </a:p>
          <a:p>
            <a:pPr marL="109728" indent="0">
              <a:buNone/>
            </a:pPr>
            <a:endParaRPr lang="en-US" b="1" dirty="0"/>
          </a:p>
          <a:p>
            <a:pPr marL="109728" indent="0">
              <a:buNone/>
            </a:pPr>
            <a:endParaRPr lang="en-US" b="1" dirty="0"/>
          </a:p>
        </p:txBody>
      </p:sp>
      <p:graphicFrame>
        <p:nvGraphicFramePr>
          <p:cNvPr id="4" name="Table 3" descr="Table showing example of how a student would use in-the-text clues and in-my-head clues to answer a between the lines question"/>
          <p:cNvGraphicFramePr>
            <a:graphicFrameLocks noGrp="1"/>
          </p:cNvGraphicFramePr>
          <p:nvPr>
            <p:extLst>
              <p:ext uri="{D42A27DB-BD31-4B8C-83A1-F6EECF244321}">
                <p14:modId xmlns:p14="http://schemas.microsoft.com/office/powerpoint/2010/main" val="3900045822"/>
              </p:ext>
            </p:extLst>
          </p:nvPr>
        </p:nvGraphicFramePr>
        <p:xfrm>
          <a:off x="1445933" y="3190640"/>
          <a:ext cx="9300134" cy="2118360"/>
        </p:xfrm>
        <a:graphic>
          <a:graphicData uri="http://schemas.openxmlformats.org/drawingml/2006/table">
            <a:tbl>
              <a:tblPr firstRow="1" bandRow="1">
                <a:tableStyleId>{5C22544A-7EE6-4342-B048-85BDC9FD1C3A}</a:tableStyleId>
              </a:tblPr>
              <a:tblGrid>
                <a:gridCol w="4650067">
                  <a:extLst>
                    <a:ext uri="{9D8B030D-6E8A-4147-A177-3AD203B41FA5}">
                      <a16:colId xmlns:a16="http://schemas.microsoft.com/office/drawing/2014/main" val="20000"/>
                    </a:ext>
                  </a:extLst>
                </a:gridCol>
                <a:gridCol w="4650067">
                  <a:extLst>
                    <a:ext uri="{9D8B030D-6E8A-4147-A177-3AD203B41FA5}">
                      <a16:colId xmlns:a16="http://schemas.microsoft.com/office/drawing/2014/main" val="20001"/>
                    </a:ext>
                  </a:extLst>
                </a:gridCol>
              </a:tblGrid>
              <a:tr h="370840">
                <a:tc>
                  <a:txBody>
                    <a:bodyPr/>
                    <a:lstStyle/>
                    <a:p>
                      <a:r>
                        <a:rPr lang="en-US" dirty="0"/>
                        <a:t>Text Clues</a:t>
                      </a:r>
                    </a:p>
                  </a:txBody>
                  <a:tcPr/>
                </a:tc>
                <a:tc>
                  <a:txBody>
                    <a:bodyPr/>
                    <a:lstStyle/>
                    <a:p>
                      <a:r>
                        <a:rPr lang="en-US" dirty="0"/>
                        <a:t>In My</a:t>
                      </a:r>
                      <a:r>
                        <a:rPr lang="en-US" baseline="0" dirty="0"/>
                        <a:t> Head Clues</a:t>
                      </a:r>
                      <a:endParaRPr lang="en-US" dirty="0"/>
                    </a:p>
                  </a:txBody>
                  <a:tcPr/>
                </a:tc>
                <a:extLst>
                  <a:ext uri="{0D108BD9-81ED-4DB2-BD59-A6C34878D82A}">
                    <a16:rowId xmlns:a16="http://schemas.microsoft.com/office/drawing/2014/main" val="10000"/>
                  </a:ext>
                </a:extLst>
              </a:tr>
              <a:tr h="322217">
                <a:tc>
                  <a:txBody>
                    <a:bodyPr/>
                    <a:lstStyle/>
                    <a:p>
                      <a:r>
                        <a:rPr kumimoji="0" lang="en-US" b="0" i="0" kern="1200" dirty="0">
                          <a:solidFill>
                            <a:schemeClr val="dk1"/>
                          </a:solidFill>
                          <a:effectLst/>
                          <a:latin typeface="+mn-lt"/>
                          <a:ea typeface="+mn-ea"/>
                          <a:cs typeface="+mn-cs"/>
                        </a:rPr>
                        <a:t>my mind misgives</a:t>
                      </a:r>
                      <a:endParaRPr lang="en-US" dirty="0"/>
                    </a:p>
                  </a:txBody>
                  <a:tcPr/>
                </a:tc>
                <a:tc>
                  <a:txBody>
                    <a:bodyPr/>
                    <a:lstStyle/>
                    <a:p>
                      <a:r>
                        <a:rPr lang="en-US" dirty="0"/>
                        <a:t>Misgives = have a bad feeling about</a:t>
                      </a:r>
                    </a:p>
                  </a:txBody>
                  <a:tcPr/>
                </a:tc>
                <a:extLst>
                  <a:ext uri="{0D108BD9-81ED-4DB2-BD59-A6C34878D82A}">
                    <a16:rowId xmlns:a16="http://schemas.microsoft.com/office/drawing/2014/main" val="10001"/>
                  </a:ext>
                </a:extLst>
              </a:tr>
              <a:tr h="370840">
                <a:tc>
                  <a:txBody>
                    <a:bodyPr/>
                    <a:lstStyle/>
                    <a:p>
                      <a:r>
                        <a:rPr kumimoji="0" lang="en-US" b="0" i="0" kern="1200" dirty="0">
                          <a:solidFill>
                            <a:schemeClr val="dk1"/>
                          </a:solidFill>
                          <a:effectLst/>
                          <a:latin typeface="+mn-lt"/>
                          <a:ea typeface="+mn-ea"/>
                          <a:cs typeface="+mn-cs"/>
                        </a:rPr>
                        <a:t>some vile forfeit of untimely death</a:t>
                      </a:r>
                      <a:endParaRPr lang="en-US" dirty="0"/>
                    </a:p>
                  </a:txBody>
                  <a:tcPr/>
                </a:tc>
                <a:tc>
                  <a:txBody>
                    <a:bodyPr/>
                    <a:lstStyle/>
                    <a:p>
                      <a:r>
                        <a:rPr lang="en-US" dirty="0"/>
                        <a:t>I would</a:t>
                      </a:r>
                      <a:r>
                        <a:rPr lang="en-US" baseline="0" dirty="0"/>
                        <a:t> feel scared</a:t>
                      </a:r>
                      <a:endParaRPr lang="en-US" dirty="0"/>
                    </a:p>
                  </a:txBody>
                  <a:tcPr/>
                </a:tc>
                <a:extLst>
                  <a:ext uri="{0D108BD9-81ED-4DB2-BD59-A6C34878D82A}">
                    <a16:rowId xmlns:a16="http://schemas.microsoft.com/office/drawing/2014/main" val="10002"/>
                  </a:ext>
                </a:extLst>
              </a:tr>
              <a:tr h="370840">
                <a:tc>
                  <a:txBody>
                    <a:bodyPr/>
                    <a:lstStyle/>
                    <a:p>
                      <a:r>
                        <a:rPr kumimoji="0" lang="en-US" b="0" i="0" kern="1200" dirty="0">
                          <a:solidFill>
                            <a:schemeClr val="dk1"/>
                          </a:solidFill>
                          <a:effectLst/>
                          <a:latin typeface="+mn-lt"/>
                          <a:ea typeface="+mn-ea"/>
                          <a:cs typeface="+mn-cs"/>
                        </a:rPr>
                        <a:t>But He, that hath the steerage of my course,</a:t>
                      </a:r>
                      <a:r>
                        <a:rPr lang="en-US" dirty="0"/>
                        <a:t/>
                      </a:r>
                      <a:br>
                        <a:rPr lang="en-US" dirty="0"/>
                      </a:br>
                      <a:r>
                        <a:rPr kumimoji="0" lang="en-US" b="0" i="0" kern="1200" dirty="0">
                          <a:solidFill>
                            <a:schemeClr val="dk1"/>
                          </a:solidFill>
                          <a:effectLst/>
                          <a:latin typeface="+mn-lt"/>
                          <a:ea typeface="+mn-ea"/>
                          <a:cs typeface="+mn-cs"/>
                        </a:rPr>
                        <a:t>Direct my sail!</a:t>
                      </a:r>
                      <a:endParaRPr lang="en-US" dirty="0"/>
                    </a:p>
                  </a:txBody>
                  <a:tcPr/>
                </a:tc>
                <a:tc>
                  <a:txBody>
                    <a:bodyPr/>
                    <a:lstStyle/>
                    <a:p>
                      <a:r>
                        <a:rPr lang="en-US" dirty="0"/>
                        <a:t>People</a:t>
                      </a:r>
                      <a:r>
                        <a:rPr lang="en-US" baseline="0" dirty="0"/>
                        <a:t> capitalize “He” when talking about God- Romeo’s letting God take control</a:t>
                      </a:r>
                      <a:endParaRPr lang="en-US" dirty="0"/>
                    </a:p>
                  </a:txBody>
                  <a:tcPr/>
                </a:tc>
                <a:extLst>
                  <a:ext uri="{0D108BD9-81ED-4DB2-BD59-A6C34878D82A}">
                    <a16:rowId xmlns:a16="http://schemas.microsoft.com/office/drawing/2014/main" val="1000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b="0" i="0" kern="1200" dirty="0">
                          <a:solidFill>
                            <a:schemeClr val="dk1"/>
                          </a:solidFill>
                          <a:effectLst/>
                          <a:latin typeface="+mn-lt"/>
                          <a:ea typeface="+mn-ea"/>
                          <a:cs typeface="+mn-cs"/>
                        </a:rPr>
                        <a:t>On, lusty gentlemen.</a:t>
                      </a:r>
                      <a:endParaRPr lang="en-US" dirty="0"/>
                    </a:p>
                  </a:txBody>
                  <a:tcPr/>
                </a:tc>
                <a:tc>
                  <a:txBody>
                    <a:bodyPr/>
                    <a:lstStyle/>
                    <a:p>
                      <a:r>
                        <a:rPr lang="en-US" dirty="0"/>
                        <a:t>He’s not letting</a:t>
                      </a:r>
                      <a:r>
                        <a:rPr lang="en-US" baseline="0" dirty="0"/>
                        <a:t> his feelings stop him from going</a:t>
                      </a:r>
                      <a:endParaRPr lang="en-US"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145490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Beyond the Lines</a:t>
            </a:r>
          </a:p>
        </p:txBody>
      </p:sp>
      <p:sp>
        <p:nvSpPr>
          <p:cNvPr id="3" name="Content Placeholder 2"/>
          <p:cNvSpPr>
            <a:spLocks noGrp="1"/>
          </p:cNvSpPr>
          <p:nvPr>
            <p:ph idx="1"/>
          </p:nvPr>
        </p:nvSpPr>
        <p:spPr/>
        <p:txBody>
          <a:bodyPr>
            <a:normAutofit/>
          </a:bodyPr>
          <a:lstStyle/>
          <a:p>
            <a:pPr marL="109728" indent="0">
              <a:buNone/>
            </a:pPr>
            <a:r>
              <a:rPr lang="en-US" dirty="0"/>
              <a:t>Readers must do their own thinking and rely on their </a:t>
            </a:r>
            <a:r>
              <a:rPr lang="en-US" b="1" dirty="0"/>
              <a:t>own experiences and opinions</a:t>
            </a:r>
            <a:r>
              <a:rPr lang="en-US" dirty="0"/>
              <a:t> more than information in the text.  The question may be asking them to relate information from the text to other ideas, to make judgments about something in the text, or </a:t>
            </a:r>
            <a:r>
              <a:rPr lang="en-US" b="1" dirty="0"/>
              <a:t>to do research using other sources </a:t>
            </a:r>
            <a:r>
              <a:rPr lang="en-US" dirty="0"/>
              <a:t>outside the text.</a:t>
            </a:r>
          </a:p>
          <a:p>
            <a:pPr marL="109728" indent="0">
              <a:buNone/>
            </a:pPr>
            <a:endParaRPr lang="en-US" dirty="0"/>
          </a:p>
          <a:p>
            <a:pPr marL="109728" indent="0" algn="ctr">
              <a:buNone/>
            </a:pPr>
            <a:r>
              <a:rPr lang="en-US" b="1" dirty="0"/>
              <a:t>Ex: </a:t>
            </a:r>
            <a:r>
              <a:rPr lang="en-US" dirty="0"/>
              <a:t>How would people today react if you </a:t>
            </a:r>
            <a:br>
              <a:rPr lang="en-US" dirty="0"/>
            </a:br>
            <a:r>
              <a:rPr lang="en-US" dirty="0"/>
              <a:t>got married at 13, like Juliet?</a:t>
            </a:r>
            <a:endParaRPr lang="en-US" b="1" dirty="0"/>
          </a:p>
        </p:txBody>
      </p:sp>
    </p:spTree>
    <p:extLst>
      <p:ext uri="{BB962C8B-B14F-4D97-AF65-F5344CB8AC3E}">
        <p14:creationId xmlns:p14="http://schemas.microsoft.com/office/powerpoint/2010/main" val="14072861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 distinguishing between questions with answers that can be found in the text (either on the line or on several lines) and questions with answers that can be found in my head (either between the lines or beyond the lines)"/>
          <p:cNvPicPr>
            <a:picLocks noChangeAspect="1"/>
          </p:cNvPicPr>
          <p:nvPr/>
        </p:nvPicPr>
        <p:blipFill>
          <a:blip r:embed="rId3"/>
          <a:stretch>
            <a:fillRect/>
          </a:stretch>
        </p:blipFill>
        <p:spPr>
          <a:xfrm>
            <a:off x="2496669" y="622623"/>
            <a:ext cx="7230426" cy="5592955"/>
          </a:xfrm>
          <a:prstGeom prst="rect">
            <a:avLst/>
          </a:prstGeom>
        </p:spPr>
      </p:pic>
      <p:sp>
        <p:nvSpPr>
          <p:cNvPr id="6" name="TextBox 5"/>
          <p:cNvSpPr txBox="1"/>
          <p:nvPr/>
        </p:nvSpPr>
        <p:spPr>
          <a:xfrm>
            <a:off x="809399" y="6484080"/>
            <a:ext cx="8275900" cy="307777"/>
          </a:xfrm>
          <a:prstGeom prst="rect">
            <a:avLst/>
          </a:prstGeom>
          <a:noFill/>
        </p:spPr>
        <p:txBody>
          <a:bodyPr wrap="square" rtlCol="0">
            <a:spAutoFit/>
          </a:bodyPr>
          <a:lstStyle/>
          <a:p>
            <a:r>
              <a:rPr lang="en-US" sz="1400" dirty="0"/>
              <a:t>Adapted from The Question-Answer Relationships,  Reading Apprenticeship</a:t>
            </a:r>
          </a:p>
        </p:txBody>
      </p:sp>
    </p:spTree>
    <p:extLst>
      <p:ext uri="{BB962C8B-B14F-4D97-AF65-F5344CB8AC3E}">
        <p14:creationId xmlns:p14="http://schemas.microsoft.com/office/powerpoint/2010/main" val="36007649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Preliminary Questions</a:t>
            </a:r>
          </a:p>
        </p:txBody>
      </p:sp>
      <p:sp>
        <p:nvSpPr>
          <p:cNvPr id="3" name="Content Placeholder 2"/>
          <p:cNvSpPr>
            <a:spLocks noGrp="1"/>
          </p:cNvSpPr>
          <p:nvPr>
            <p:ph idx="1"/>
          </p:nvPr>
        </p:nvSpPr>
        <p:spPr/>
        <p:txBody>
          <a:bodyPr>
            <a:normAutofit/>
          </a:bodyPr>
          <a:lstStyle/>
          <a:p>
            <a:r>
              <a:rPr lang="en-US" sz="2800" dirty="0"/>
              <a:t>Is anyone already familiar with this framework?  Have you seen it used or used it yourself in the past?</a:t>
            </a:r>
          </a:p>
          <a:p>
            <a:r>
              <a:rPr lang="en-US" sz="2800" dirty="0"/>
              <a:t>What do you like about this framework – what positives </a:t>
            </a:r>
            <a:r>
              <a:rPr lang="en-US" sz="2800" dirty="0" smtClean="0"/>
              <a:t>do </a:t>
            </a:r>
            <a:r>
              <a:rPr lang="en-US" sz="2800" dirty="0"/>
              <a:t>you see?</a:t>
            </a:r>
          </a:p>
          <a:p>
            <a:r>
              <a:rPr lang="en-US" sz="2800" dirty="0"/>
              <a:t>Is there anything you don’t like about the framework – what negatives do you see?</a:t>
            </a:r>
          </a:p>
        </p:txBody>
      </p:sp>
    </p:spTree>
    <p:extLst>
      <p:ext uri="{BB962C8B-B14F-4D97-AF65-F5344CB8AC3E}">
        <p14:creationId xmlns:p14="http://schemas.microsoft.com/office/powerpoint/2010/main" val="973969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026308"/>
            <a:ext cx="8229600" cy="5340282"/>
          </a:xfrm>
        </p:spPr>
        <p:txBody>
          <a:bodyPr>
            <a:normAutofit fontScale="85000" lnSpcReduction="20000"/>
          </a:bodyPr>
          <a:lstStyle/>
          <a:p>
            <a:pPr>
              <a:buNone/>
            </a:pPr>
            <a:endParaRPr lang="en-US" b="1" i="1" dirty="0"/>
          </a:p>
          <a:p>
            <a:pPr>
              <a:buNone/>
            </a:pPr>
            <a:endParaRPr lang="en-US" b="1" i="1" dirty="0"/>
          </a:p>
          <a:p>
            <a:pPr algn="ctr">
              <a:buNone/>
            </a:pPr>
            <a:r>
              <a:rPr lang="en-US" sz="3600" b="1" dirty="0"/>
              <a:t>Using the Framework with</a:t>
            </a:r>
          </a:p>
          <a:p>
            <a:pPr algn="ctr">
              <a:buNone/>
            </a:pPr>
            <a:endParaRPr lang="en-US" sz="3600" b="1" i="1" dirty="0"/>
          </a:p>
          <a:p>
            <a:pPr algn="ctr">
              <a:buNone/>
            </a:pPr>
            <a:r>
              <a:rPr lang="en-US" sz="3600" b="1" i="1" dirty="0"/>
              <a:t>Thank </a:t>
            </a:r>
            <a:r>
              <a:rPr lang="en-US" sz="3600" b="1" i="1" dirty="0" smtClean="0"/>
              <a:t>You, </a:t>
            </a:r>
            <a:r>
              <a:rPr lang="en-US" sz="3600" b="1" i="1" dirty="0"/>
              <a:t>Ma’am</a:t>
            </a:r>
          </a:p>
          <a:p>
            <a:pPr algn="ctr">
              <a:buNone/>
            </a:pPr>
            <a:r>
              <a:rPr lang="en-US" sz="3600" b="1" dirty="0"/>
              <a:t>by</a:t>
            </a:r>
          </a:p>
          <a:p>
            <a:pPr algn="ctr">
              <a:buNone/>
            </a:pPr>
            <a:r>
              <a:rPr lang="en-US" sz="3600" b="1" i="1" dirty="0"/>
              <a:t> </a:t>
            </a:r>
            <a:r>
              <a:rPr lang="en-US" sz="3600" b="1" dirty="0"/>
              <a:t>Langston Hughes</a:t>
            </a:r>
          </a:p>
          <a:p>
            <a:pPr algn="ctr">
              <a:buNone/>
            </a:pPr>
            <a:endParaRPr lang="en-US" sz="3600" b="1" dirty="0"/>
          </a:p>
          <a:p>
            <a:pPr algn="ctr">
              <a:buNone/>
            </a:pPr>
            <a:r>
              <a:rPr lang="en-US" sz="3600" b="1" dirty="0"/>
              <a:t>(see handout)</a:t>
            </a:r>
          </a:p>
          <a:p>
            <a:pPr>
              <a:buNone/>
            </a:pPr>
            <a:endParaRPr lang="en-US" dirty="0"/>
          </a:p>
          <a:p>
            <a:pPr>
              <a:buNone/>
            </a:pPr>
            <a:r>
              <a:rPr lang="en-US" dirty="0"/>
              <a: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descr="Blank table of the question-answer relationship for using the framework with Thank You Ma'am"/>
          <p:cNvGraphicFramePr>
            <a:graphicFrameLocks noGrp="1"/>
          </p:cNvGraphicFramePr>
          <p:nvPr>
            <p:extLst>
              <p:ext uri="{D42A27DB-BD31-4B8C-83A1-F6EECF244321}">
                <p14:modId xmlns:p14="http://schemas.microsoft.com/office/powerpoint/2010/main" val="3685191122"/>
              </p:ext>
            </p:extLst>
          </p:nvPr>
        </p:nvGraphicFramePr>
        <p:xfrm>
          <a:off x="820634" y="687556"/>
          <a:ext cx="6598240" cy="5487090"/>
        </p:xfrm>
        <a:graphic>
          <a:graphicData uri="http://schemas.openxmlformats.org/drawingml/2006/table">
            <a:tbl>
              <a:tblPr firstRow="1" bandRow="1">
                <a:tableStyleId>{5C22544A-7EE6-4342-B048-85BDC9FD1C3A}</a:tableStyleId>
              </a:tblPr>
              <a:tblGrid>
                <a:gridCol w="1649560">
                  <a:extLst>
                    <a:ext uri="{9D8B030D-6E8A-4147-A177-3AD203B41FA5}">
                      <a16:colId xmlns:a16="http://schemas.microsoft.com/office/drawing/2014/main" val="20000"/>
                    </a:ext>
                  </a:extLst>
                </a:gridCol>
                <a:gridCol w="1649560">
                  <a:extLst>
                    <a:ext uri="{9D8B030D-6E8A-4147-A177-3AD203B41FA5}">
                      <a16:colId xmlns:a16="http://schemas.microsoft.com/office/drawing/2014/main" val="20001"/>
                    </a:ext>
                  </a:extLst>
                </a:gridCol>
                <a:gridCol w="1649560">
                  <a:extLst>
                    <a:ext uri="{9D8B030D-6E8A-4147-A177-3AD203B41FA5}">
                      <a16:colId xmlns:a16="http://schemas.microsoft.com/office/drawing/2014/main" val="20002"/>
                    </a:ext>
                  </a:extLst>
                </a:gridCol>
                <a:gridCol w="1649560">
                  <a:extLst>
                    <a:ext uri="{9D8B030D-6E8A-4147-A177-3AD203B41FA5}">
                      <a16:colId xmlns:a16="http://schemas.microsoft.com/office/drawing/2014/main" val="20003"/>
                    </a:ext>
                  </a:extLst>
                </a:gridCol>
              </a:tblGrid>
              <a:tr h="732633">
                <a:tc gridSpan="4">
                  <a:txBody>
                    <a:bodyPr/>
                    <a:lstStyle/>
                    <a:p>
                      <a:pPr marL="0" marR="0" algn="ctr">
                        <a:spcBef>
                          <a:spcPts val="0"/>
                        </a:spcBef>
                        <a:spcAft>
                          <a:spcPts val="0"/>
                        </a:spcAft>
                      </a:pPr>
                      <a:r>
                        <a:rPr lang="en-US" sz="3600" dirty="0">
                          <a:effectLst/>
                        </a:rPr>
                        <a:t>Questions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73250" marR="73250"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42090">
                <a:tc gridSpan="2">
                  <a:txBody>
                    <a:bodyPr/>
                    <a:lstStyle/>
                    <a:p>
                      <a:pPr marL="0" marR="0" algn="ctr">
                        <a:spcBef>
                          <a:spcPts val="0"/>
                        </a:spcBef>
                        <a:spcAft>
                          <a:spcPts val="0"/>
                        </a:spcAft>
                      </a:pPr>
                      <a:r>
                        <a:rPr lang="en-US" sz="1800" dirty="0">
                          <a:effectLst/>
                        </a:rPr>
                        <a:t>In the Text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3250" marR="73250" marT="0" marB="0" anchor="ctr"/>
                </a:tc>
                <a:tc hMerge="1">
                  <a:txBody>
                    <a:bodyPr/>
                    <a:lstStyle/>
                    <a:p>
                      <a:endParaRPr lang="en-US"/>
                    </a:p>
                  </a:txBody>
                  <a:tcPr/>
                </a:tc>
                <a:tc gridSpan="2">
                  <a:txBody>
                    <a:bodyPr/>
                    <a:lstStyle/>
                    <a:p>
                      <a:pPr marL="0" marR="0" algn="ctr">
                        <a:spcBef>
                          <a:spcPts val="0"/>
                        </a:spcBef>
                        <a:spcAft>
                          <a:spcPts val="0"/>
                        </a:spcAft>
                      </a:pPr>
                      <a:r>
                        <a:rPr lang="en-US" sz="1800" dirty="0">
                          <a:effectLst/>
                        </a:rPr>
                        <a:t>In My Head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3250" marR="73250" marT="0" marB="0" anchor="ctr"/>
                </a:tc>
                <a:tc hMerge="1">
                  <a:txBody>
                    <a:bodyPr/>
                    <a:lstStyle/>
                    <a:p>
                      <a:endParaRPr lang="en-US"/>
                    </a:p>
                  </a:txBody>
                  <a:tcPr/>
                </a:tc>
                <a:extLst>
                  <a:ext uri="{0D108BD9-81ED-4DB2-BD59-A6C34878D82A}">
                    <a16:rowId xmlns:a16="http://schemas.microsoft.com/office/drawing/2014/main" val="10001"/>
                  </a:ext>
                </a:extLst>
              </a:tr>
              <a:tr h="242090">
                <a:tc gridSpan="4">
                  <a:txBody>
                    <a:bodyPr/>
                    <a:lstStyle/>
                    <a:p>
                      <a:pPr marL="0" marR="0" algn="ctr">
                        <a:spcBef>
                          <a:spcPts val="0"/>
                        </a:spcBef>
                        <a:spcAft>
                          <a:spcPts val="0"/>
                        </a:spcAft>
                      </a:pPr>
                      <a:r>
                        <a:rPr lang="en-US" sz="1800" dirty="0">
                          <a:effectLst/>
                        </a:rPr>
                        <a:t>Where to Find the Answer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3250" marR="73250"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301074">
                <a:tc>
                  <a:txBody>
                    <a:bodyPr/>
                    <a:lstStyle/>
                    <a:p>
                      <a:pPr marL="0" marR="0" algn="ctr">
                        <a:spcBef>
                          <a:spcPts val="0"/>
                        </a:spcBef>
                        <a:spcAft>
                          <a:spcPts val="0"/>
                        </a:spcAft>
                      </a:pPr>
                      <a:r>
                        <a:rPr lang="en-US" sz="1800" dirty="0">
                          <a:effectLst/>
                        </a:rPr>
                        <a:t>On the Line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3250" marR="73250" marT="0" marB="0" anchor="ctr"/>
                </a:tc>
                <a:tc>
                  <a:txBody>
                    <a:bodyPr/>
                    <a:lstStyle/>
                    <a:p>
                      <a:pPr marL="0" marR="0" algn="ctr">
                        <a:spcBef>
                          <a:spcPts val="0"/>
                        </a:spcBef>
                        <a:spcAft>
                          <a:spcPts val="0"/>
                        </a:spcAft>
                      </a:pPr>
                      <a:r>
                        <a:rPr lang="en-US" sz="1800" dirty="0">
                          <a:effectLst/>
                        </a:rPr>
                        <a:t>On Several Lines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3250" marR="73250" marT="0" marB="0" anchor="ctr"/>
                </a:tc>
                <a:tc>
                  <a:txBody>
                    <a:bodyPr/>
                    <a:lstStyle/>
                    <a:p>
                      <a:pPr marL="0" marR="0" algn="ctr">
                        <a:spcBef>
                          <a:spcPts val="0"/>
                        </a:spcBef>
                        <a:spcAft>
                          <a:spcPts val="0"/>
                        </a:spcAft>
                      </a:pPr>
                      <a:r>
                        <a:rPr lang="en-US" sz="1800" dirty="0">
                          <a:effectLst/>
                        </a:rPr>
                        <a:t>Between the Lines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3250" marR="73250" marT="0" marB="0" anchor="ctr"/>
                </a:tc>
                <a:tc>
                  <a:txBody>
                    <a:bodyPr/>
                    <a:lstStyle/>
                    <a:p>
                      <a:pPr marL="0" marR="0" algn="ctr">
                        <a:spcBef>
                          <a:spcPts val="0"/>
                        </a:spcBef>
                        <a:spcAft>
                          <a:spcPts val="0"/>
                        </a:spcAft>
                      </a:pPr>
                      <a:r>
                        <a:rPr lang="en-US" sz="1800" dirty="0">
                          <a:effectLst/>
                        </a:rPr>
                        <a:t>Beyond the Lines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3250" marR="73250" marT="0" marB="0" anchor="ctr"/>
                </a:tc>
                <a:extLst>
                  <a:ext uri="{0D108BD9-81ED-4DB2-BD59-A6C34878D82A}">
                    <a16:rowId xmlns:a16="http://schemas.microsoft.com/office/drawing/2014/main" val="10003"/>
                  </a:ext>
                </a:extLst>
              </a:tr>
              <a:tr h="3657177">
                <a:tc>
                  <a:txBody>
                    <a:bodyPr/>
                    <a:lstStyle/>
                    <a:p>
                      <a:pPr marL="0" marR="0">
                        <a:spcBef>
                          <a:spcPts val="0"/>
                        </a:spcBef>
                        <a:spcAft>
                          <a:spcPts val="0"/>
                        </a:spcAft>
                      </a:pPr>
                      <a:r>
                        <a:rPr lang="en-US" sz="1800" dirty="0">
                          <a:effectLst/>
                        </a:rPr>
                        <a:t> </a:t>
                      </a:r>
                    </a:p>
                    <a:p>
                      <a:pPr marL="0" marR="0">
                        <a:spcBef>
                          <a:spcPts val="0"/>
                        </a:spcBef>
                        <a:spcAft>
                          <a:spcPts val="0"/>
                        </a:spcAft>
                      </a:pPr>
                      <a:r>
                        <a:rPr lang="en-US" sz="1800" dirty="0">
                          <a:effectLst/>
                        </a:rPr>
                        <a:t> </a:t>
                      </a:r>
                    </a:p>
                    <a:p>
                      <a:pPr marL="0" marR="0">
                        <a:spcBef>
                          <a:spcPts val="0"/>
                        </a:spcBef>
                        <a:spcAft>
                          <a:spcPts val="0"/>
                        </a:spcAft>
                      </a:pPr>
                      <a:r>
                        <a:rPr lang="en-US"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3250" marR="73250" marT="0" marB="0"/>
                </a:tc>
                <a:tc>
                  <a:txBody>
                    <a:bodyPr/>
                    <a:lstStyle/>
                    <a:p>
                      <a:pPr marL="0" marR="0">
                        <a:spcBef>
                          <a:spcPts val="0"/>
                        </a:spcBef>
                        <a:spcAft>
                          <a:spcPts val="0"/>
                        </a:spcAft>
                      </a:pPr>
                      <a:r>
                        <a:rPr lang="en-US" sz="1800" dirty="0">
                          <a:effectLst/>
                        </a:rPr>
                        <a:t> </a:t>
                      </a:r>
                    </a:p>
                    <a:p>
                      <a:pPr marL="0" marR="0">
                        <a:spcBef>
                          <a:spcPts val="0"/>
                        </a:spcBef>
                        <a:spcAft>
                          <a:spcPts val="0"/>
                        </a:spcAft>
                      </a:pPr>
                      <a:r>
                        <a:rPr lang="en-US" sz="1800" dirty="0">
                          <a:effectLst/>
                        </a:rPr>
                        <a:t> </a:t>
                      </a:r>
                    </a:p>
                  </a:txBody>
                  <a:tcPr marL="73250" marR="73250" marT="0" marB="0"/>
                </a:tc>
                <a:tc>
                  <a:txBody>
                    <a:bodyPr/>
                    <a:lstStyle/>
                    <a:p>
                      <a:pPr marL="0" marR="0">
                        <a:spcBef>
                          <a:spcPts val="0"/>
                        </a:spcBef>
                        <a:spcAft>
                          <a:spcPts val="0"/>
                        </a:spcAft>
                      </a:pPr>
                      <a:r>
                        <a:rPr lang="en-US" sz="1800" dirty="0">
                          <a:effectLst/>
                        </a:rPr>
                        <a:t> </a:t>
                      </a:r>
                    </a:p>
                    <a:p>
                      <a:pPr marL="0" marR="0">
                        <a:spcBef>
                          <a:spcPts val="0"/>
                        </a:spcBef>
                        <a:spcAft>
                          <a:spcPts val="0"/>
                        </a:spcAft>
                      </a:pPr>
                      <a:r>
                        <a:rPr lang="en-US" sz="1800" dirty="0">
                          <a:effectLst/>
                        </a:rPr>
                        <a:t> </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3250" marR="73250" marT="0" marB="0"/>
                </a:tc>
                <a:tc>
                  <a:txBody>
                    <a:bodyPr/>
                    <a:lstStyle/>
                    <a:p>
                      <a:pPr marL="0" marR="0">
                        <a:spcBef>
                          <a:spcPts val="0"/>
                        </a:spcBef>
                        <a:spcAft>
                          <a:spcPts val="0"/>
                        </a:spcAft>
                      </a:pPr>
                      <a:r>
                        <a:rPr lang="en-US" sz="1800" dirty="0">
                          <a:effectLst/>
                        </a:rPr>
                        <a:t> </a:t>
                      </a:r>
                    </a:p>
                    <a:p>
                      <a:pPr marL="0" marR="0">
                        <a:spcBef>
                          <a:spcPts val="0"/>
                        </a:spcBef>
                        <a:spcAft>
                          <a:spcPts val="0"/>
                        </a:spcAft>
                      </a:pPr>
                      <a:r>
                        <a:rPr lang="en-US" sz="1800" dirty="0">
                          <a:effectLst/>
                        </a:rPr>
                        <a:t> </a:t>
                      </a:r>
                    </a:p>
                  </a:txBody>
                  <a:tcPr marL="73250" marR="73250" marT="0" marB="0"/>
                </a:tc>
                <a:extLst>
                  <a:ext uri="{0D108BD9-81ED-4DB2-BD59-A6C34878D82A}">
                    <a16:rowId xmlns:a16="http://schemas.microsoft.com/office/drawing/2014/main" val="10004"/>
                  </a:ext>
                </a:extLst>
              </a:tr>
            </a:tbl>
          </a:graphicData>
        </a:graphic>
      </p:graphicFrame>
      <p:sp>
        <p:nvSpPr>
          <p:cNvPr id="2" name="TextBox 1">
            <a:extLst>
              <a:ext uri="{FF2B5EF4-FFF2-40B4-BE49-F238E27FC236}">
                <a16:creationId xmlns:a16="http://schemas.microsoft.com/office/drawing/2014/main" id="{F36944E8-69D6-45E1-9B24-AAEE48DA40EE}"/>
              </a:ext>
            </a:extLst>
          </p:cNvPr>
          <p:cNvSpPr txBox="1"/>
          <p:nvPr/>
        </p:nvSpPr>
        <p:spPr>
          <a:xfrm>
            <a:off x="7539058" y="1363417"/>
            <a:ext cx="3990331" cy="4154984"/>
          </a:xfrm>
          <a:prstGeom prst="rect">
            <a:avLst/>
          </a:prstGeom>
          <a:noFill/>
        </p:spPr>
        <p:txBody>
          <a:bodyPr wrap="square" rtlCol="0">
            <a:spAutoFit/>
          </a:bodyPr>
          <a:lstStyle/>
          <a:p>
            <a:r>
              <a:rPr lang="en-US" sz="2400" dirty="0"/>
              <a:t>Read the story “Thank You, Ma’am” individually.   Then as a group, write examples of several questions of each type that you could use with students to discuss the story.</a:t>
            </a:r>
          </a:p>
          <a:p>
            <a:endParaRPr lang="en-US" sz="2400" dirty="0"/>
          </a:p>
          <a:p>
            <a:r>
              <a:rPr lang="en-US" sz="2400" dirty="0"/>
              <a:t>Think about how students would respond to an activity in which they need to develop their own discussion questions.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36944E8-69D6-45E1-9B24-AAEE48DA40EE}"/>
              </a:ext>
            </a:extLst>
          </p:cNvPr>
          <p:cNvSpPr txBox="1"/>
          <p:nvPr/>
        </p:nvSpPr>
        <p:spPr>
          <a:xfrm>
            <a:off x="821633" y="799611"/>
            <a:ext cx="3856383" cy="5262979"/>
          </a:xfrm>
          <a:prstGeom prst="rect">
            <a:avLst/>
          </a:prstGeom>
          <a:noFill/>
        </p:spPr>
        <p:txBody>
          <a:bodyPr wrap="square" rtlCol="0">
            <a:spAutoFit/>
          </a:bodyPr>
          <a:lstStyle/>
          <a:p>
            <a:pPr marL="225425" indent="-225425">
              <a:buFont typeface="Arial" panose="020B0604020202020204" pitchFamily="34" charset="0"/>
              <a:buChar char="•"/>
            </a:pPr>
            <a:r>
              <a:rPr lang="en-US" sz="2400" dirty="0"/>
              <a:t>Which questions do you think are most engaging for students?</a:t>
            </a:r>
          </a:p>
          <a:p>
            <a:pPr marL="225425" indent="-225425">
              <a:buFont typeface="Arial" panose="020B0604020202020204" pitchFamily="34" charset="0"/>
              <a:buChar char="•"/>
            </a:pPr>
            <a:r>
              <a:rPr lang="en-US" sz="2400" dirty="0"/>
              <a:t>Which questions help students apply themes from the story to their own lives?</a:t>
            </a:r>
          </a:p>
          <a:p>
            <a:pPr marL="225425" indent="-225425">
              <a:buFont typeface="Arial" panose="020B0604020202020204" pitchFamily="34" charset="0"/>
              <a:buChar char="•"/>
            </a:pPr>
            <a:r>
              <a:rPr lang="en-US" sz="2400" dirty="0"/>
              <a:t>Which questions help students analyze characters?</a:t>
            </a:r>
          </a:p>
          <a:p>
            <a:pPr marL="225425" indent="-225425">
              <a:buFont typeface="Arial" panose="020B0604020202020204" pitchFamily="34" charset="0"/>
              <a:buChar char="•"/>
            </a:pPr>
            <a:r>
              <a:rPr lang="en-US" sz="2400" dirty="0"/>
              <a:t>Which questions help students support arguments with evidence from the text?</a:t>
            </a:r>
          </a:p>
          <a:p>
            <a:pPr marL="225425" indent="-225425">
              <a:buFont typeface="Arial" panose="020B0604020202020204" pitchFamily="34" charset="0"/>
              <a:buChar char="•"/>
            </a:pPr>
            <a:r>
              <a:rPr lang="en-US" sz="2400" dirty="0"/>
              <a:t>When are “on the line” questions important?  Engaging?</a:t>
            </a:r>
          </a:p>
        </p:txBody>
      </p:sp>
      <p:graphicFrame>
        <p:nvGraphicFramePr>
          <p:cNvPr id="4" name="Table 3" descr="Blank table of the question-answer relationship for using the framework with Thank You Ma'am"/>
          <p:cNvGraphicFramePr>
            <a:graphicFrameLocks noGrp="1"/>
          </p:cNvGraphicFramePr>
          <p:nvPr>
            <p:extLst>
              <p:ext uri="{D42A27DB-BD31-4B8C-83A1-F6EECF244321}">
                <p14:modId xmlns:p14="http://schemas.microsoft.com/office/powerpoint/2010/main" val="1109308293"/>
              </p:ext>
            </p:extLst>
          </p:nvPr>
        </p:nvGraphicFramePr>
        <p:xfrm>
          <a:off x="4809540" y="687556"/>
          <a:ext cx="6598240" cy="5487090"/>
        </p:xfrm>
        <a:graphic>
          <a:graphicData uri="http://schemas.openxmlformats.org/drawingml/2006/table">
            <a:tbl>
              <a:tblPr firstRow="1" bandRow="1">
                <a:tableStyleId>{5C22544A-7EE6-4342-B048-85BDC9FD1C3A}</a:tableStyleId>
              </a:tblPr>
              <a:tblGrid>
                <a:gridCol w="1649560">
                  <a:extLst>
                    <a:ext uri="{9D8B030D-6E8A-4147-A177-3AD203B41FA5}">
                      <a16:colId xmlns:a16="http://schemas.microsoft.com/office/drawing/2014/main" val="20000"/>
                    </a:ext>
                  </a:extLst>
                </a:gridCol>
                <a:gridCol w="1649560">
                  <a:extLst>
                    <a:ext uri="{9D8B030D-6E8A-4147-A177-3AD203B41FA5}">
                      <a16:colId xmlns:a16="http://schemas.microsoft.com/office/drawing/2014/main" val="20001"/>
                    </a:ext>
                  </a:extLst>
                </a:gridCol>
                <a:gridCol w="1649560">
                  <a:extLst>
                    <a:ext uri="{9D8B030D-6E8A-4147-A177-3AD203B41FA5}">
                      <a16:colId xmlns:a16="http://schemas.microsoft.com/office/drawing/2014/main" val="20002"/>
                    </a:ext>
                  </a:extLst>
                </a:gridCol>
                <a:gridCol w="1649560">
                  <a:extLst>
                    <a:ext uri="{9D8B030D-6E8A-4147-A177-3AD203B41FA5}">
                      <a16:colId xmlns:a16="http://schemas.microsoft.com/office/drawing/2014/main" val="20003"/>
                    </a:ext>
                  </a:extLst>
                </a:gridCol>
              </a:tblGrid>
              <a:tr h="732633">
                <a:tc gridSpan="4">
                  <a:txBody>
                    <a:bodyPr/>
                    <a:lstStyle/>
                    <a:p>
                      <a:pPr marL="0" marR="0" algn="ctr">
                        <a:spcBef>
                          <a:spcPts val="0"/>
                        </a:spcBef>
                        <a:spcAft>
                          <a:spcPts val="0"/>
                        </a:spcAft>
                      </a:pPr>
                      <a:r>
                        <a:rPr lang="en-US" sz="3600" dirty="0">
                          <a:effectLst/>
                        </a:rPr>
                        <a:t>Questions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73250" marR="73250"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42090">
                <a:tc gridSpan="2">
                  <a:txBody>
                    <a:bodyPr/>
                    <a:lstStyle/>
                    <a:p>
                      <a:pPr marL="0" marR="0" algn="ctr">
                        <a:spcBef>
                          <a:spcPts val="0"/>
                        </a:spcBef>
                        <a:spcAft>
                          <a:spcPts val="0"/>
                        </a:spcAft>
                      </a:pPr>
                      <a:r>
                        <a:rPr lang="en-US" sz="1800" dirty="0">
                          <a:effectLst/>
                        </a:rPr>
                        <a:t>In the Text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3250" marR="73250" marT="0" marB="0" anchor="ctr"/>
                </a:tc>
                <a:tc hMerge="1">
                  <a:txBody>
                    <a:bodyPr/>
                    <a:lstStyle/>
                    <a:p>
                      <a:endParaRPr lang="en-US"/>
                    </a:p>
                  </a:txBody>
                  <a:tcPr/>
                </a:tc>
                <a:tc gridSpan="2">
                  <a:txBody>
                    <a:bodyPr/>
                    <a:lstStyle/>
                    <a:p>
                      <a:pPr marL="0" marR="0" algn="ctr">
                        <a:spcBef>
                          <a:spcPts val="0"/>
                        </a:spcBef>
                        <a:spcAft>
                          <a:spcPts val="0"/>
                        </a:spcAft>
                      </a:pPr>
                      <a:r>
                        <a:rPr lang="en-US" sz="1800" dirty="0">
                          <a:effectLst/>
                        </a:rPr>
                        <a:t>In My Head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3250" marR="73250" marT="0" marB="0" anchor="ctr"/>
                </a:tc>
                <a:tc hMerge="1">
                  <a:txBody>
                    <a:bodyPr/>
                    <a:lstStyle/>
                    <a:p>
                      <a:endParaRPr lang="en-US"/>
                    </a:p>
                  </a:txBody>
                  <a:tcPr/>
                </a:tc>
                <a:extLst>
                  <a:ext uri="{0D108BD9-81ED-4DB2-BD59-A6C34878D82A}">
                    <a16:rowId xmlns:a16="http://schemas.microsoft.com/office/drawing/2014/main" val="10001"/>
                  </a:ext>
                </a:extLst>
              </a:tr>
              <a:tr h="242090">
                <a:tc gridSpan="4">
                  <a:txBody>
                    <a:bodyPr/>
                    <a:lstStyle/>
                    <a:p>
                      <a:pPr marL="0" marR="0" algn="ctr">
                        <a:spcBef>
                          <a:spcPts val="0"/>
                        </a:spcBef>
                        <a:spcAft>
                          <a:spcPts val="0"/>
                        </a:spcAft>
                      </a:pPr>
                      <a:r>
                        <a:rPr lang="en-US" sz="1800" dirty="0">
                          <a:effectLst/>
                        </a:rPr>
                        <a:t>Where to Find the Answer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3250" marR="73250"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301074">
                <a:tc>
                  <a:txBody>
                    <a:bodyPr/>
                    <a:lstStyle/>
                    <a:p>
                      <a:pPr marL="0" marR="0" algn="ctr">
                        <a:spcBef>
                          <a:spcPts val="0"/>
                        </a:spcBef>
                        <a:spcAft>
                          <a:spcPts val="0"/>
                        </a:spcAft>
                      </a:pPr>
                      <a:r>
                        <a:rPr lang="en-US" sz="1800" dirty="0">
                          <a:effectLst/>
                        </a:rPr>
                        <a:t>On the Line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3250" marR="73250" marT="0" marB="0" anchor="ctr"/>
                </a:tc>
                <a:tc>
                  <a:txBody>
                    <a:bodyPr/>
                    <a:lstStyle/>
                    <a:p>
                      <a:pPr marL="0" marR="0" algn="ctr">
                        <a:spcBef>
                          <a:spcPts val="0"/>
                        </a:spcBef>
                        <a:spcAft>
                          <a:spcPts val="0"/>
                        </a:spcAft>
                      </a:pPr>
                      <a:r>
                        <a:rPr lang="en-US" sz="1800" dirty="0">
                          <a:effectLst/>
                        </a:rPr>
                        <a:t>On Several Lines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3250" marR="73250" marT="0" marB="0" anchor="ctr"/>
                </a:tc>
                <a:tc>
                  <a:txBody>
                    <a:bodyPr/>
                    <a:lstStyle/>
                    <a:p>
                      <a:pPr marL="0" marR="0" algn="ctr">
                        <a:spcBef>
                          <a:spcPts val="0"/>
                        </a:spcBef>
                        <a:spcAft>
                          <a:spcPts val="0"/>
                        </a:spcAft>
                      </a:pPr>
                      <a:r>
                        <a:rPr lang="en-US" sz="1800" dirty="0">
                          <a:effectLst/>
                        </a:rPr>
                        <a:t>Between the Lines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3250" marR="73250" marT="0" marB="0" anchor="ctr"/>
                </a:tc>
                <a:tc>
                  <a:txBody>
                    <a:bodyPr/>
                    <a:lstStyle/>
                    <a:p>
                      <a:pPr marL="0" marR="0" algn="ctr">
                        <a:spcBef>
                          <a:spcPts val="0"/>
                        </a:spcBef>
                        <a:spcAft>
                          <a:spcPts val="0"/>
                        </a:spcAft>
                      </a:pPr>
                      <a:r>
                        <a:rPr lang="en-US" sz="1800" dirty="0">
                          <a:effectLst/>
                        </a:rPr>
                        <a:t>Beyond the Lines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3250" marR="73250" marT="0" marB="0" anchor="ctr"/>
                </a:tc>
                <a:extLst>
                  <a:ext uri="{0D108BD9-81ED-4DB2-BD59-A6C34878D82A}">
                    <a16:rowId xmlns:a16="http://schemas.microsoft.com/office/drawing/2014/main" val="10003"/>
                  </a:ext>
                </a:extLst>
              </a:tr>
              <a:tr h="3657177">
                <a:tc>
                  <a:txBody>
                    <a:bodyPr/>
                    <a:lstStyle/>
                    <a:p>
                      <a:pPr marL="0" marR="0">
                        <a:spcBef>
                          <a:spcPts val="0"/>
                        </a:spcBef>
                        <a:spcAft>
                          <a:spcPts val="0"/>
                        </a:spcAft>
                      </a:pPr>
                      <a:r>
                        <a:rPr lang="en-US" sz="1800" dirty="0">
                          <a:effectLst/>
                        </a:rPr>
                        <a:t> </a:t>
                      </a:r>
                    </a:p>
                    <a:p>
                      <a:pPr marL="0" marR="0">
                        <a:spcBef>
                          <a:spcPts val="0"/>
                        </a:spcBef>
                        <a:spcAft>
                          <a:spcPts val="0"/>
                        </a:spcAft>
                      </a:pPr>
                      <a:r>
                        <a:rPr lang="en-US" sz="1800" dirty="0">
                          <a:effectLst/>
                        </a:rPr>
                        <a:t> </a:t>
                      </a:r>
                    </a:p>
                    <a:p>
                      <a:pPr marL="0" marR="0">
                        <a:spcBef>
                          <a:spcPts val="0"/>
                        </a:spcBef>
                        <a:spcAft>
                          <a:spcPts val="0"/>
                        </a:spcAft>
                      </a:pPr>
                      <a:r>
                        <a:rPr lang="en-US"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3250" marR="73250" marT="0" marB="0"/>
                </a:tc>
                <a:tc>
                  <a:txBody>
                    <a:bodyPr/>
                    <a:lstStyle/>
                    <a:p>
                      <a:pPr marL="0" marR="0">
                        <a:spcBef>
                          <a:spcPts val="0"/>
                        </a:spcBef>
                        <a:spcAft>
                          <a:spcPts val="0"/>
                        </a:spcAft>
                      </a:pPr>
                      <a:r>
                        <a:rPr lang="en-US" sz="1800" dirty="0">
                          <a:effectLst/>
                        </a:rPr>
                        <a:t> </a:t>
                      </a:r>
                    </a:p>
                    <a:p>
                      <a:pPr marL="0" marR="0">
                        <a:spcBef>
                          <a:spcPts val="0"/>
                        </a:spcBef>
                        <a:spcAft>
                          <a:spcPts val="0"/>
                        </a:spcAft>
                      </a:pPr>
                      <a:r>
                        <a:rPr lang="en-US" sz="1800" dirty="0">
                          <a:effectLst/>
                        </a:rPr>
                        <a:t> </a:t>
                      </a:r>
                    </a:p>
                  </a:txBody>
                  <a:tcPr marL="73250" marR="73250" marT="0" marB="0"/>
                </a:tc>
                <a:tc>
                  <a:txBody>
                    <a:bodyPr/>
                    <a:lstStyle/>
                    <a:p>
                      <a:pPr marL="0" marR="0">
                        <a:spcBef>
                          <a:spcPts val="0"/>
                        </a:spcBef>
                        <a:spcAft>
                          <a:spcPts val="0"/>
                        </a:spcAft>
                      </a:pPr>
                      <a:r>
                        <a:rPr lang="en-US" sz="1800" dirty="0">
                          <a:effectLst/>
                        </a:rPr>
                        <a:t> </a:t>
                      </a:r>
                    </a:p>
                    <a:p>
                      <a:pPr marL="0" marR="0">
                        <a:spcBef>
                          <a:spcPts val="0"/>
                        </a:spcBef>
                        <a:spcAft>
                          <a:spcPts val="0"/>
                        </a:spcAft>
                      </a:pPr>
                      <a:r>
                        <a:rPr lang="en-US" sz="1800" dirty="0">
                          <a:effectLst/>
                        </a:rPr>
                        <a:t> </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3250" marR="73250" marT="0" marB="0"/>
                </a:tc>
                <a:tc>
                  <a:txBody>
                    <a:bodyPr/>
                    <a:lstStyle/>
                    <a:p>
                      <a:pPr marL="0" marR="0">
                        <a:spcBef>
                          <a:spcPts val="0"/>
                        </a:spcBef>
                        <a:spcAft>
                          <a:spcPts val="0"/>
                        </a:spcAft>
                      </a:pPr>
                      <a:r>
                        <a:rPr lang="en-US" sz="1800" dirty="0">
                          <a:effectLst/>
                        </a:rPr>
                        <a:t> </a:t>
                      </a:r>
                    </a:p>
                    <a:p>
                      <a:pPr marL="0" marR="0">
                        <a:spcBef>
                          <a:spcPts val="0"/>
                        </a:spcBef>
                        <a:spcAft>
                          <a:spcPts val="0"/>
                        </a:spcAft>
                      </a:pPr>
                      <a:r>
                        <a:rPr lang="en-US" sz="1800" dirty="0">
                          <a:effectLst/>
                        </a:rPr>
                        <a:t> </a:t>
                      </a:r>
                    </a:p>
                  </a:txBody>
                  <a:tcPr marL="73250" marR="73250" marT="0" marB="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5204808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48138" y="2147886"/>
            <a:ext cx="4038600" cy="2536825"/>
          </a:xfrm>
        </p:spPr>
        <p:txBody>
          <a:bodyPr>
            <a:normAutofit fontScale="90000"/>
          </a:bodyPr>
          <a:lstStyle/>
          <a:p>
            <a:pPr algn="ctr"/>
            <a:r>
              <a:rPr lang="en-US" dirty="0"/>
              <a:t>Teachers Share Examples of Questions from All Categories</a:t>
            </a:r>
          </a:p>
        </p:txBody>
      </p:sp>
      <p:pic>
        <p:nvPicPr>
          <p:cNvPr id="3" name="Picture 2" descr="Image of Scrabble tiles spelling out the word &quot;share&quot;">
            <a:extLst>
              <a:ext uri="{FF2B5EF4-FFF2-40B4-BE49-F238E27FC236}">
                <a16:creationId xmlns:a16="http://schemas.microsoft.com/office/drawing/2014/main" id="{2546400F-7AC1-4CE7-BB24-637846787B5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02306" y="1308037"/>
            <a:ext cx="6410566" cy="4290404"/>
          </a:xfrm>
          <a:prstGeom prst="rect">
            <a:avLst/>
          </a:prstGeom>
        </p:spPr>
      </p:pic>
    </p:spTree>
    <p:extLst>
      <p:ext uri="{BB962C8B-B14F-4D97-AF65-F5344CB8AC3E}">
        <p14:creationId xmlns:p14="http://schemas.microsoft.com/office/powerpoint/2010/main" val="21567850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This Framework with Students</a:t>
            </a:r>
          </a:p>
        </p:txBody>
      </p:sp>
      <p:sp>
        <p:nvSpPr>
          <p:cNvPr id="3" name="Content Placeholder 2"/>
          <p:cNvSpPr>
            <a:spLocks noGrp="1"/>
          </p:cNvSpPr>
          <p:nvPr>
            <p:ph idx="1"/>
          </p:nvPr>
        </p:nvSpPr>
        <p:spPr/>
        <p:txBody>
          <a:bodyPr>
            <a:noAutofit/>
          </a:bodyPr>
          <a:lstStyle/>
          <a:p>
            <a:r>
              <a:rPr lang="en-US" sz="2600" dirty="0"/>
              <a:t>How much modeling would they need to be able to do it on their own?</a:t>
            </a:r>
          </a:p>
          <a:p>
            <a:r>
              <a:rPr lang="en-US" sz="2600" dirty="0"/>
              <a:t>How engaged would they be?</a:t>
            </a:r>
          </a:p>
          <a:p>
            <a:r>
              <a:rPr lang="en-US" sz="2600" dirty="0"/>
              <a:t>How much would they learn about the text?</a:t>
            </a:r>
          </a:p>
          <a:p>
            <a:r>
              <a:rPr lang="en-US" sz="2600" dirty="0"/>
              <a:t>How much would this help them in their own independent comprehension of texts?</a:t>
            </a:r>
          </a:p>
          <a:p>
            <a:r>
              <a:rPr lang="en-US" sz="2600" dirty="0"/>
              <a:t>How much would it help them in preparing for writing about texts?</a:t>
            </a:r>
          </a:p>
        </p:txBody>
      </p:sp>
    </p:spTree>
    <p:extLst>
      <p:ext uri="{BB962C8B-B14F-4D97-AF65-F5344CB8AC3E}">
        <p14:creationId xmlns:p14="http://schemas.microsoft.com/office/powerpoint/2010/main" val="3752545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z="4000" dirty="0" smtClean="0"/>
              <a:t>Teaching Students How to Ask Good Questions About Texts</a:t>
            </a:r>
            <a:endParaRPr lang="en-US" sz="4000" dirty="0"/>
          </a:p>
        </p:txBody>
      </p:sp>
      <p:sp>
        <p:nvSpPr>
          <p:cNvPr id="5" name="Subtitle 4"/>
          <p:cNvSpPr>
            <a:spLocks noGrp="1"/>
          </p:cNvSpPr>
          <p:nvPr>
            <p:ph type="subTitle" idx="1"/>
          </p:nvPr>
        </p:nvSpPr>
        <p:spPr/>
        <p:txBody>
          <a:bodyPr/>
          <a:lstStyle/>
          <a:p>
            <a:endParaRPr lang="en-US"/>
          </a:p>
        </p:txBody>
      </p:sp>
      <p:pic>
        <p:nvPicPr>
          <p:cNvPr id="6" name="Picture 5" descr="Everyone Graduates Center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754" y="5756834"/>
            <a:ext cx="3095625" cy="904875"/>
          </a:xfrm>
          <a:prstGeom prst="rect">
            <a:avLst/>
          </a:prstGeom>
        </p:spPr>
      </p:pic>
      <p:pic>
        <p:nvPicPr>
          <p:cNvPr id="7" name="Picture 6" descr="Johns Hopkins School of Education 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65643" y="5889904"/>
            <a:ext cx="2985512" cy="572061"/>
          </a:xfrm>
          <a:prstGeom prst="rect">
            <a:avLst/>
          </a:prstGeom>
        </p:spPr>
      </p:pic>
    </p:spTree>
    <p:extLst>
      <p:ext uri="{BB962C8B-B14F-4D97-AF65-F5344CB8AC3E}">
        <p14:creationId xmlns:p14="http://schemas.microsoft.com/office/powerpoint/2010/main" val="38380120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a:t>How Could We Use This </a:t>
            </a:r>
            <a:r>
              <a:rPr lang="en-US" dirty="0" smtClean="0"/>
              <a:t/>
            </a:r>
            <a:br>
              <a:rPr lang="en-US" dirty="0" smtClean="0"/>
            </a:br>
            <a:r>
              <a:rPr lang="en-US" dirty="0" smtClean="0"/>
              <a:t>Framework </a:t>
            </a:r>
            <a:r>
              <a:rPr lang="en-US" dirty="0"/>
              <a:t>with Students?</a:t>
            </a:r>
          </a:p>
        </p:txBody>
      </p:sp>
      <p:sp>
        <p:nvSpPr>
          <p:cNvPr id="7" name="Content Placeholder 6"/>
          <p:cNvSpPr>
            <a:spLocks noGrp="1"/>
          </p:cNvSpPr>
          <p:nvPr>
            <p:ph idx="1"/>
          </p:nvPr>
        </p:nvSpPr>
        <p:spPr/>
        <p:txBody>
          <a:bodyPr>
            <a:normAutofit/>
          </a:bodyPr>
          <a:lstStyle/>
          <a:p>
            <a:r>
              <a:rPr lang="en-US" sz="2600" dirty="0"/>
              <a:t>Have students use this framework to ask and answer their own questions in a small group discussion</a:t>
            </a:r>
          </a:p>
          <a:p>
            <a:r>
              <a:rPr lang="en-US" sz="2600" dirty="0"/>
              <a:t>Have students categorize the questions that they are being asked in a class activity</a:t>
            </a:r>
          </a:p>
          <a:p>
            <a:r>
              <a:rPr lang="en-US" sz="2600" dirty="0"/>
              <a:t>Have students use a graphic organizer to keep track of the in-the-text and in-my-head clues they used to answer questions in a lesson</a:t>
            </a:r>
          </a:p>
        </p:txBody>
      </p:sp>
    </p:spTree>
    <p:extLst>
      <p:ext uri="{BB962C8B-B14F-4D97-AF65-F5344CB8AC3E}">
        <p14:creationId xmlns:p14="http://schemas.microsoft.com/office/powerpoint/2010/main" val="41234034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C517B-B6E4-4190-B01F-491FB3764EAC}"/>
              </a:ext>
            </a:extLst>
          </p:cNvPr>
          <p:cNvSpPr>
            <a:spLocks noGrp="1"/>
          </p:cNvSpPr>
          <p:nvPr>
            <p:ph type="title"/>
          </p:nvPr>
        </p:nvSpPr>
        <p:spPr/>
        <p:txBody>
          <a:bodyPr/>
          <a:lstStyle/>
          <a:p>
            <a:pPr algn="ctr"/>
            <a:r>
              <a:rPr lang="en-US" dirty="0"/>
              <a:t>Teacher Personal Reflection Time</a:t>
            </a:r>
          </a:p>
        </p:txBody>
      </p:sp>
      <p:sp>
        <p:nvSpPr>
          <p:cNvPr id="3" name="Content Placeholder 2">
            <a:extLst>
              <a:ext uri="{FF2B5EF4-FFF2-40B4-BE49-F238E27FC236}">
                <a16:creationId xmlns:a16="http://schemas.microsoft.com/office/drawing/2014/main" id="{CFD0626F-7809-444C-80CE-DFF7162C3980}"/>
              </a:ext>
            </a:extLst>
          </p:cNvPr>
          <p:cNvSpPr>
            <a:spLocks noGrp="1"/>
          </p:cNvSpPr>
          <p:nvPr>
            <p:ph sz="half" idx="1"/>
          </p:nvPr>
        </p:nvSpPr>
        <p:spPr/>
        <p:txBody>
          <a:bodyPr>
            <a:normAutofit/>
          </a:bodyPr>
          <a:lstStyle/>
          <a:p>
            <a:pPr marL="109728" indent="0" algn="ctr">
              <a:buNone/>
            </a:pPr>
            <a:r>
              <a:rPr lang="en-US" sz="3200" dirty="0" smtClean="0"/>
              <a:t>Use </a:t>
            </a:r>
            <a:r>
              <a:rPr lang="en-US" sz="3200" dirty="0"/>
              <a:t>the questions on the reflection form to think about how you might use what you have learned today and begin planning for the future…</a:t>
            </a:r>
          </a:p>
        </p:txBody>
      </p:sp>
      <p:pic>
        <p:nvPicPr>
          <p:cNvPr id="6" name="Content Placeholder 5">
            <a:extLst>
              <a:ext uri="{FF2B5EF4-FFF2-40B4-BE49-F238E27FC236}">
                <a16:creationId xmlns:a16="http://schemas.microsoft.com/office/drawing/2014/main" id="{ED2A5373-7F76-42FB-946A-970DF94FB2B4}"/>
              </a:ext>
            </a:extLst>
          </p:cNvPr>
          <p:cNvPicPr>
            <a:picLocks noGrp="1" noChangeAspect="1"/>
          </p:cNvPicPr>
          <p:nvPr>
            <p:ph sz="half" idx="2"/>
          </p:nvPr>
        </p:nvPicPr>
        <p:blipFill>
          <a:blip r:embed="rId2">
            <a:extLst>
              <a:ext uri="{837473B0-CC2E-450A-ABE3-18F120FF3D39}">
                <a1611:picAttrSrcUrl xmlns:a1611="http://schemas.microsoft.com/office/drawing/2016/11/main" xmlns="" r:id="rId3"/>
              </a:ext>
            </a:extLst>
          </a:blip>
          <a:stretch>
            <a:fillRect/>
          </a:stretch>
        </p:blipFill>
        <p:spPr>
          <a:xfrm>
            <a:off x="6334125" y="2560638"/>
            <a:ext cx="4413249" cy="3309937"/>
          </a:xfrm>
        </p:spPr>
      </p:pic>
      <p:sp>
        <p:nvSpPr>
          <p:cNvPr id="7" name="TextBox 6">
            <a:extLst>
              <a:ext uri="{FF2B5EF4-FFF2-40B4-BE49-F238E27FC236}">
                <a16:creationId xmlns:a16="http://schemas.microsoft.com/office/drawing/2014/main" id="{890D0A93-B2D3-421C-8C99-D2C24A4B032E}"/>
              </a:ext>
            </a:extLst>
          </p:cNvPr>
          <p:cNvSpPr txBox="1"/>
          <p:nvPr/>
        </p:nvSpPr>
        <p:spPr>
          <a:xfrm>
            <a:off x="6197600" y="5935418"/>
            <a:ext cx="5384800" cy="230832"/>
          </a:xfrm>
          <a:prstGeom prst="rect">
            <a:avLst/>
          </a:prstGeom>
          <a:noFill/>
        </p:spPr>
        <p:txBody>
          <a:bodyPr wrap="square" rtlCol="0">
            <a:spAutoFit/>
          </a:bodyPr>
          <a:lstStyle/>
          <a:p>
            <a:r>
              <a:rPr lang="en-US" sz="900">
                <a:hlinkClick r:id="rId3" tooltip="https://mooc.employid.eu/category/changing-world-of-work/reflection/"/>
              </a:rPr>
              <a:t>This Photo</a:t>
            </a:r>
            <a:r>
              <a:rPr lang="en-US" sz="900"/>
              <a:t> by Unknown Author is licensed under </a:t>
            </a:r>
            <a:r>
              <a:rPr lang="en-US" sz="900">
                <a:hlinkClick r:id="rId4" tooltip="https://creativecommons.org/licenses/by-sa/3.0/"/>
              </a:rPr>
              <a:t>CC BY-SA</a:t>
            </a:r>
            <a:endParaRPr lang="en-US" sz="900"/>
          </a:p>
        </p:txBody>
      </p:sp>
    </p:spTree>
    <p:extLst>
      <p:ext uri="{BB962C8B-B14F-4D97-AF65-F5344CB8AC3E}">
        <p14:creationId xmlns:p14="http://schemas.microsoft.com/office/powerpoint/2010/main" val="13755199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Summing Up</a:t>
            </a:r>
          </a:p>
        </p:txBody>
      </p:sp>
      <p:sp>
        <p:nvSpPr>
          <p:cNvPr id="3" name="Content Placeholder 2"/>
          <p:cNvSpPr>
            <a:spLocks noGrp="1"/>
          </p:cNvSpPr>
          <p:nvPr>
            <p:ph idx="1"/>
          </p:nvPr>
        </p:nvSpPr>
        <p:spPr/>
        <p:txBody>
          <a:bodyPr>
            <a:noAutofit/>
          </a:bodyPr>
          <a:lstStyle/>
          <a:p>
            <a:r>
              <a:rPr lang="en-US" sz="2800" dirty="0"/>
              <a:t>Quick feedback/questions (if time)</a:t>
            </a:r>
          </a:p>
          <a:p>
            <a:r>
              <a:rPr lang="en-US" sz="2800" dirty="0"/>
              <a:t>Sample </a:t>
            </a:r>
            <a:r>
              <a:rPr lang="en-US" sz="2800" dirty="0"/>
              <a:t>l</a:t>
            </a:r>
            <a:r>
              <a:rPr lang="en-US" sz="2800" dirty="0" smtClean="0"/>
              <a:t>esson </a:t>
            </a:r>
            <a:r>
              <a:rPr lang="en-US" sz="2800" dirty="0"/>
              <a:t>p</a:t>
            </a:r>
            <a:r>
              <a:rPr lang="en-US" sz="2800" dirty="0" smtClean="0"/>
              <a:t>lan </a:t>
            </a:r>
            <a:r>
              <a:rPr lang="en-US" sz="2800" dirty="0"/>
              <a:t>as </a:t>
            </a:r>
            <a:r>
              <a:rPr lang="en-US" sz="2800" dirty="0" smtClean="0"/>
              <a:t>take-away</a:t>
            </a:r>
            <a:endParaRPr lang="en-US" sz="2800" dirty="0"/>
          </a:p>
          <a:p>
            <a:r>
              <a:rPr lang="en-US" sz="2800" dirty="0"/>
              <a:t>Please let us know if you decide to try this with a class and how it goes</a:t>
            </a:r>
          </a:p>
          <a:p>
            <a:pPr marL="109728" indent="0">
              <a:buNone/>
            </a:pPr>
            <a:endParaRPr lang="en-US" sz="2800" dirty="0"/>
          </a:p>
          <a:p>
            <a:pPr marL="109728" indent="0" algn="ctr">
              <a:buNone/>
            </a:pPr>
            <a:r>
              <a:rPr lang="en-US" sz="2800" dirty="0"/>
              <a:t>Thanks for participating!</a:t>
            </a:r>
          </a:p>
          <a:p>
            <a:endParaRPr lang="en-US" sz="2800" dirty="0"/>
          </a:p>
        </p:txBody>
      </p:sp>
    </p:spTree>
    <p:extLst>
      <p:ext uri="{BB962C8B-B14F-4D97-AF65-F5344CB8AC3E}">
        <p14:creationId xmlns:p14="http://schemas.microsoft.com/office/powerpoint/2010/main" val="4785785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ESSENTIAL QUESTION</a:t>
            </a:r>
            <a:endParaRPr lang="en-US" dirty="0"/>
          </a:p>
        </p:txBody>
      </p:sp>
      <p:sp>
        <p:nvSpPr>
          <p:cNvPr id="3" name="Content Placeholder 2"/>
          <p:cNvSpPr>
            <a:spLocks noGrp="1"/>
          </p:cNvSpPr>
          <p:nvPr>
            <p:ph sz="half" idx="1"/>
          </p:nvPr>
        </p:nvSpPr>
        <p:spPr/>
        <p:txBody>
          <a:bodyPr>
            <a:noAutofit/>
          </a:bodyPr>
          <a:lstStyle/>
          <a:p>
            <a:pPr marL="109728" indent="0">
              <a:buNone/>
            </a:pPr>
            <a:r>
              <a:rPr lang="en-US" sz="2800" dirty="0"/>
              <a:t>"Asking the right questions takes as much skill as giving the right answers." </a:t>
            </a:r>
            <a:r>
              <a:rPr lang="en-US" sz="2800" i="1" dirty="0"/>
              <a:t>- Robert Half</a:t>
            </a:r>
            <a:r>
              <a:rPr lang="en-US" sz="2800" dirty="0"/>
              <a:t> </a:t>
            </a:r>
          </a:p>
          <a:p>
            <a:pPr marL="109728" indent="0">
              <a:buNone/>
            </a:pPr>
            <a:r>
              <a:rPr lang="en-US" sz="2800" dirty="0"/>
              <a:t> </a:t>
            </a:r>
          </a:p>
          <a:p>
            <a:pPr marL="109728" indent="0">
              <a:buNone/>
            </a:pPr>
            <a:r>
              <a:rPr lang="en-US" sz="2800" dirty="0"/>
              <a:t>What kinds of questions should I be asking as I read different texts?  </a:t>
            </a:r>
          </a:p>
          <a:p>
            <a:pPr marL="0" indent="0">
              <a:buNone/>
            </a:pPr>
            <a:endParaRPr lang="en-US" sz="2800" dirty="0"/>
          </a:p>
        </p:txBody>
      </p:sp>
      <p:sp>
        <p:nvSpPr>
          <p:cNvPr id="4" name="Content Placeholder 3"/>
          <p:cNvSpPr>
            <a:spLocks noGrp="1"/>
          </p:cNvSpPr>
          <p:nvPr>
            <p:ph sz="half" idx="2"/>
          </p:nvPr>
        </p:nvSpPr>
        <p:spPr/>
        <p:txBody>
          <a:bodyPr/>
          <a:lstStyle/>
          <a:p>
            <a:endParaRPr lang="en-US"/>
          </a:p>
        </p:txBody>
      </p:sp>
      <p:pic>
        <p:nvPicPr>
          <p:cNvPr id="5" name="Content Placeholder 13">
            <a:extLst>
              <a:ext uri="{FF2B5EF4-FFF2-40B4-BE49-F238E27FC236}">
                <a16:creationId xmlns:a16="http://schemas.microsoft.com/office/drawing/2014/main" id="{57AA833E-0DCB-43D9-9604-7CFBF1032616}"/>
              </a:ext>
            </a:extLst>
          </p:cNvPr>
          <p:cNvPicPr>
            <a:picLocks noChangeAspect="1"/>
          </p:cNvPicPr>
          <p:nvPr/>
        </p:nvPicPr>
        <p:blipFill>
          <a:blip r:embed="rId2">
            <a:extLst>
              <a:ext uri="{837473B0-CC2E-450A-ABE3-18F120FF3D39}">
                <a1611:picAttrSrcUrl xmlns:a1611="http://schemas.microsoft.com/office/drawing/2016/11/main" xmlns="" r:id="rId4"/>
              </a:ext>
            </a:extLst>
          </a:blip>
          <a:stretch>
            <a:fillRect/>
          </a:stretch>
        </p:blipFill>
        <p:spPr>
          <a:xfrm>
            <a:off x="6181725" y="2564289"/>
            <a:ext cx="4718050" cy="3302635"/>
          </a:xfrm>
          <a:prstGeom prst="rect">
            <a:avLst/>
          </a:prstGeom>
        </p:spPr>
      </p:pic>
      <p:sp>
        <p:nvSpPr>
          <p:cNvPr id="7" name="TextBox 6">
            <a:extLst>
              <a:ext uri="{FF2B5EF4-FFF2-40B4-BE49-F238E27FC236}">
                <a16:creationId xmlns:a16="http://schemas.microsoft.com/office/drawing/2014/main" id="{9B5674ED-74B6-4C7F-BB9C-753B0D09D10B}"/>
              </a:ext>
            </a:extLst>
          </p:cNvPr>
          <p:cNvSpPr txBox="1"/>
          <p:nvPr/>
        </p:nvSpPr>
        <p:spPr>
          <a:xfrm>
            <a:off x="6197600" y="5946570"/>
            <a:ext cx="5384800" cy="230832"/>
          </a:xfrm>
          <a:prstGeom prst="rect">
            <a:avLst/>
          </a:prstGeom>
          <a:noFill/>
        </p:spPr>
        <p:txBody>
          <a:bodyPr wrap="square" rtlCol="0">
            <a:spAutoFit/>
          </a:bodyPr>
          <a:lstStyle/>
          <a:p>
            <a:r>
              <a:rPr lang="en-US" sz="900" dirty="0">
                <a:hlinkClick r:id="rId4" tooltip="https://deeperkidmin.com/asking-the-right-questions/"/>
              </a:rPr>
              <a:t>This Photo</a:t>
            </a:r>
            <a:r>
              <a:rPr lang="en-US" sz="900" dirty="0"/>
              <a:t> by Unknown Author is licensed under </a:t>
            </a:r>
            <a:r>
              <a:rPr lang="en-US" sz="900" dirty="0">
                <a:hlinkClick r:id="rId5" tooltip="https://creativecommons.org/licenses/by-nc/3.0/"/>
              </a:rPr>
              <a:t>CC BY-NC</a:t>
            </a:r>
            <a:endParaRPr lang="en-US" sz="900" dirty="0"/>
          </a:p>
        </p:txBody>
      </p:sp>
    </p:spTree>
    <p:extLst>
      <p:ext uri="{BB962C8B-B14F-4D97-AF65-F5344CB8AC3E}">
        <p14:creationId xmlns:p14="http://schemas.microsoft.com/office/powerpoint/2010/main" val="22277136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Objective of the Session</a:t>
            </a:r>
            <a:r>
              <a:rPr lang="en-US" sz="2200" dirty="0" smtClean="0"/>
              <a:t/>
            </a:r>
            <a:br>
              <a:rPr lang="en-US" sz="2200" dirty="0" smtClean="0"/>
            </a:br>
            <a:r>
              <a:rPr lang="en-US" sz="2300" dirty="0"/>
              <a:t>To provide a framework that guides students and teachers in asking and answering questions that increase and elevate student classroom discourse about texts </a:t>
            </a:r>
            <a:r>
              <a:rPr lang="en-US" sz="2200" dirty="0"/>
              <a:t/>
            </a:r>
            <a:br>
              <a:rPr lang="en-US" sz="2200" dirty="0"/>
            </a:br>
            <a:endParaRPr lang="en-US" sz="2200" dirty="0"/>
          </a:p>
        </p:txBody>
      </p:sp>
      <p:pic>
        <p:nvPicPr>
          <p:cNvPr id="4" name="Picture 2" descr="https://d7199e1c-a-8ade7df0-s-sites.googlegroups.com/a/alaska.edu/diane-kardash/Home/making-connections/text%20connections%20comic.JPG?attachauth=ANoY7co30ooDXPKMB0yVDkGl0m161izbtejX4z5lgZgp_nI_mRq4-n1-tncE4o3kmmk9YCF_wGTY2nAb48glj7QVyKxH3851mfi4YO1CEFH1K2iBYPmDI1cVgqim6Oo4-LLESW_p9Km2rIvCoqcrRb7OROPCblAoNP5EAsNhPe38c3iy-wnRCHTjr_gJkDVQB1JlJFzVhTRpdKNuR4rjwhoB6kDc55f6W0V6GZhmmoNbflRxeHhcHobrt7Atg_XPjLcKBk_QYpMZ&amp;attredirects=0">
            <a:extLst>
              <a:ext uri="{FF2B5EF4-FFF2-40B4-BE49-F238E27FC236}">
                <a16:creationId xmlns:a16="http://schemas.microsoft.com/office/drawing/2014/main" id="{8F24B2C3-C07A-4F87-A34B-D831A0EC1D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5714" y="2826506"/>
            <a:ext cx="38100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88326BA8-C9D4-4135-8162-C79E7371BB03}"/>
              </a:ext>
            </a:extLst>
          </p:cNvPr>
          <p:cNvPicPr>
            <a:picLocks noChangeAspect="1"/>
          </p:cNvPicPr>
          <p:nvPr/>
        </p:nvPicPr>
        <p:blipFill>
          <a:blip r:embed="rId4"/>
          <a:stretch>
            <a:fillRect/>
          </a:stretch>
        </p:blipFill>
        <p:spPr>
          <a:xfrm>
            <a:off x="6745314" y="2478157"/>
            <a:ext cx="3654921" cy="3755431"/>
          </a:xfrm>
          <a:prstGeom prst="rect">
            <a:avLst/>
          </a:prstGeom>
        </p:spPr>
      </p:pic>
    </p:spTree>
    <p:extLst>
      <p:ext uri="{BB962C8B-B14F-4D97-AF65-F5344CB8AC3E}">
        <p14:creationId xmlns:p14="http://schemas.microsoft.com/office/powerpoint/2010/main" val="30133405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Problems with Questioning</a:t>
            </a:r>
            <a:endParaRPr lang="en-US" dirty="0"/>
          </a:p>
        </p:txBody>
      </p:sp>
      <p:sp>
        <p:nvSpPr>
          <p:cNvPr id="3" name="Content Placeholder 2"/>
          <p:cNvSpPr>
            <a:spLocks noGrp="1"/>
          </p:cNvSpPr>
          <p:nvPr>
            <p:ph idx="1"/>
          </p:nvPr>
        </p:nvSpPr>
        <p:spPr/>
        <p:txBody>
          <a:bodyPr>
            <a:normAutofit/>
          </a:bodyPr>
          <a:lstStyle/>
          <a:p>
            <a:pPr>
              <a:spcBef>
                <a:spcPts val="1200"/>
              </a:spcBef>
              <a:spcAft>
                <a:spcPts val="1200"/>
              </a:spcAft>
            </a:pPr>
            <a:r>
              <a:rPr lang="en-US" sz="2600" dirty="0" smtClean="0"/>
              <a:t>Students don’t always know how to find answers to more challenging questions about a text</a:t>
            </a:r>
          </a:p>
          <a:p>
            <a:pPr>
              <a:spcBef>
                <a:spcPts val="1200"/>
              </a:spcBef>
              <a:spcAft>
                <a:spcPts val="1200"/>
              </a:spcAft>
            </a:pPr>
            <a:r>
              <a:rPr lang="en-US" sz="2600" dirty="0" smtClean="0"/>
              <a:t>Students don’t always see questioning as a reading and thinking strategy</a:t>
            </a:r>
          </a:p>
          <a:p>
            <a:pPr algn="ctr">
              <a:spcBef>
                <a:spcPts val="1200"/>
              </a:spcBef>
              <a:spcAft>
                <a:spcPts val="1200"/>
              </a:spcAft>
            </a:pPr>
            <a:r>
              <a:rPr lang="en-US" sz="2800" dirty="0" smtClean="0"/>
              <a:t>“I already get it, I don’t have any questions”</a:t>
            </a:r>
            <a:endParaRPr lang="en-US" sz="2800" dirty="0"/>
          </a:p>
        </p:txBody>
      </p:sp>
    </p:spTree>
    <p:extLst>
      <p:ext uri="{BB962C8B-B14F-4D97-AF65-F5344CB8AC3E}">
        <p14:creationId xmlns:p14="http://schemas.microsoft.com/office/powerpoint/2010/main" val="22282744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Teaching Students a Framework for Questioning:</a:t>
            </a:r>
            <a:br>
              <a:rPr lang="en-US" sz="3600" dirty="0"/>
            </a:br>
            <a:r>
              <a:rPr lang="en-US" sz="3600" dirty="0"/>
              <a:t>Question Answer Relationships (QAR)*</a:t>
            </a:r>
          </a:p>
        </p:txBody>
      </p:sp>
      <p:sp>
        <p:nvSpPr>
          <p:cNvPr id="3" name="Content Placeholder 2"/>
          <p:cNvSpPr>
            <a:spLocks noGrp="1"/>
          </p:cNvSpPr>
          <p:nvPr>
            <p:ph idx="1"/>
          </p:nvPr>
        </p:nvSpPr>
        <p:spPr/>
        <p:txBody>
          <a:bodyPr>
            <a:normAutofit/>
          </a:bodyPr>
          <a:lstStyle/>
          <a:p>
            <a:pPr marL="109728" indent="0">
              <a:buNone/>
            </a:pPr>
            <a:r>
              <a:rPr lang="en-US" sz="3200" dirty="0" smtClean="0"/>
              <a:t>Helps </a:t>
            </a:r>
            <a:r>
              <a:rPr lang="en-US" sz="3200" dirty="0"/>
              <a:t>them understand:</a:t>
            </a:r>
          </a:p>
          <a:p>
            <a:pPr lvl="1"/>
            <a:r>
              <a:rPr lang="en-US" sz="2800" dirty="0"/>
              <a:t>Different types of questions and approaches to answering them</a:t>
            </a:r>
          </a:p>
          <a:p>
            <a:pPr lvl="1"/>
            <a:r>
              <a:rPr lang="en-US" sz="2800" dirty="0"/>
              <a:t>The progression from factual details to higher order thinking focused on inference, comparison, synthesis, evaluation</a:t>
            </a:r>
          </a:p>
          <a:p>
            <a:pPr lvl="1"/>
            <a:r>
              <a:rPr lang="en-US" sz="2800" dirty="0"/>
              <a:t>How to ask good questions for themselves</a:t>
            </a:r>
          </a:p>
        </p:txBody>
      </p:sp>
      <p:sp>
        <p:nvSpPr>
          <p:cNvPr id="4" name="Rectangle 3">
            <a:extLst>
              <a:ext uri="{FF2B5EF4-FFF2-40B4-BE49-F238E27FC236}">
                <a16:creationId xmlns:a16="http://schemas.microsoft.com/office/drawing/2014/main" id="{9CF5D3CC-E584-4EA4-9C80-9477CADF4172}"/>
              </a:ext>
            </a:extLst>
          </p:cNvPr>
          <p:cNvSpPr/>
          <p:nvPr/>
        </p:nvSpPr>
        <p:spPr>
          <a:xfrm>
            <a:off x="7681467" y="5811488"/>
            <a:ext cx="4387740" cy="369332"/>
          </a:xfrm>
          <a:prstGeom prst="rect">
            <a:avLst/>
          </a:prstGeom>
        </p:spPr>
        <p:txBody>
          <a:bodyPr wrap="none">
            <a:spAutoFit/>
          </a:bodyPr>
          <a:lstStyle/>
          <a:p>
            <a:r>
              <a:rPr lang="en-US" dirty="0">
                <a:hlinkClick r:id="rId3"/>
              </a:rPr>
              <a:t>*http://www.adlit.org/strategies/19802/</a:t>
            </a:r>
            <a:endParaRPr lang="en-US" dirty="0"/>
          </a:p>
        </p:txBody>
      </p:sp>
    </p:spTree>
    <p:extLst>
      <p:ext uri="{BB962C8B-B14F-4D97-AF65-F5344CB8AC3E}">
        <p14:creationId xmlns:p14="http://schemas.microsoft.com/office/powerpoint/2010/main" val="4442138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descr="Table describing different types of questions depending on what strategies students must use to answer"/>
          <p:cNvGraphicFramePr>
            <a:graphicFrameLocks noGrp="1"/>
          </p:cNvGraphicFramePr>
          <p:nvPr>
            <p:extLst>
              <p:ext uri="{D42A27DB-BD31-4B8C-83A1-F6EECF244321}">
                <p14:modId xmlns:p14="http://schemas.microsoft.com/office/powerpoint/2010/main" val="3113469631"/>
              </p:ext>
            </p:extLst>
          </p:nvPr>
        </p:nvGraphicFramePr>
        <p:xfrm>
          <a:off x="446046" y="713678"/>
          <a:ext cx="11285040" cy="5480746"/>
        </p:xfrm>
        <a:graphic>
          <a:graphicData uri="http://schemas.openxmlformats.org/drawingml/2006/table">
            <a:tbl>
              <a:tblPr firstRow="1">
                <a:tableStyleId>{073A0DAA-6AF3-43AB-8588-CEC1D06C72B9}</a:tableStyleId>
              </a:tblPr>
              <a:tblGrid>
                <a:gridCol w="2821260">
                  <a:extLst>
                    <a:ext uri="{9D8B030D-6E8A-4147-A177-3AD203B41FA5}">
                      <a16:colId xmlns:a16="http://schemas.microsoft.com/office/drawing/2014/main" val="20000"/>
                    </a:ext>
                  </a:extLst>
                </a:gridCol>
                <a:gridCol w="2821260">
                  <a:extLst>
                    <a:ext uri="{9D8B030D-6E8A-4147-A177-3AD203B41FA5}">
                      <a16:colId xmlns:a16="http://schemas.microsoft.com/office/drawing/2014/main" val="20001"/>
                    </a:ext>
                  </a:extLst>
                </a:gridCol>
                <a:gridCol w="2821260">
                  <a:extLst>
                    <a:ext uri="{9D8B030D-6E8A-4147-A177-3AD203B41FA5}">
                      <a16:colId xmlns:a16="http://schemas.microsoft.com/office/drawing/2014/main" val="20002"/>
                    </a:ext>
                  </a:extLst>
                </a:gridCol>
                <a:gridCol w="2821260">
                  <a:extLst>
                    <a:ext uri="{9D8B030D-6E8A-4147-A177-3AD203B41FA5}">
                      <a16:colId xmlns:a16="http://schemas.microsoft.com/office/drawing/2014/main" val="20003"/>
                    </a:ext>
                  </a:extLst>
                </a:gridCol>
              </a:tblGrid>
              <a:tr h="892098">
                <a:tc gridSpan="4">
                  <a:txBody>
                    <a:bodyPr/>
                    <a:lstStyle/>
                    <a:p>
                      <a:pPr marL="0" marR="0" algn="ctr">
                        <a:spcBef>
                          <a:spcPts val="0"/>
                        </a:spcBef>
                        <a:spcAft>
                          <a:spcPts val="0"/>
                        </a:spcAft>
                      </a:pPr>
                      <a:r>
                        <a:rPr lang="en-US" sz="2100" b="1" dirty="0">
                          <a:solidFill>
                            <a:schemeClr val="tx1"/>
                          </a:solidFill>
                          <a:effectLst/>
                        </a:rPr>
                        <a:t>Different Types of Questions ….</a:t>
                      </a:r>
                      <a:endParaRPr lang="en-US" sz="1100" b="1" dirty="0">
                        <a:solidFill>
                          <a:schemeClr val="tx1"/>
                        </a:solidFill>
                        <a:effectLst/>
                      </a:endParaRPr>
                    </a:p>
                    <a:p>
                      <a:pPr marL="0" marR="0" algn="ctr">
                        <a:spcBef>
                          <a:spcPts val="0"/>
                        </a:spcBef>
                        <a:spcAft>
                          <a:spcPts val="0"/>
                        </a:spcAft>
                      </a:pPr>
                      <a:r>
                        <a:rPr lang="en-US" sz="2100" b="1" dirty="0">
                          <a:solidFill>
                            <a:schemeClr val="tx1"/>
                          </a:solidFill>
                          <a:effectLst/>
                        </a:rPr>
                        <a:t>Require Different Strategies for Answering</a:t>
                      </a:r>
                      <a:endPar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1658" marR="716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19270">
                <a:tc gridSpan="2">
                  <a:txBody>
                    <a:bodyPr/>
                    <a:lstStyle/>
                    <a:p>
                      <a:pPr marL="0" marR="0" algn="ctr">
                        <a:spcBef>
                          <a:spcPts val="0"/>
                        </a:spcBef>
                        <a:spcAft>
                          <a:spcPts val="0"/>
                        </a:spcAft>
                      </a:pPr>
                      <a:r>
                        <a:rPr lang="en-US" sz="1800" b="1" dirty="0">
                          <a:effectLst/>
                        </a:rPr>
                        <a:t>In the Text</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71658" marR="716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marL="0" marR="0" algn="ctr">
                        <a:spcBef>
                          <a:spcPts val="0"/>
                        </a:spcBef>
                        <a:spcAft>
                          <a:spcPts val="0"/>
                        </a:spcAft>
                      </a:pPr>
                      <a:r>
                        <a:rPr lang="en-US" sz="1800" b="1" dirty="0">
                          <a:effectLst/>
                        </a:rPr>
                        <a:t>In My Head</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71658" marR="716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10001"/>
                  </a:ext>
                </a:extLst>
              </a:tr>
              <a:tr h="319270">
                <a:tc gridSpan="4">
                  <a:txBody>
                    <a:bodyPr/>
                    <a:lstStyle/>
                    <a:p>
                      <a:pPr marL="0" marR="0" algn="ctr">
                        <a:spcBef>
                          <a:spcPts val="0"/>
                        </a:spcBef>
                        <a:spcAft>
                          <a:spcPts val="0"/>
                        </a:spcAft>
                      </a:pPr>
                      <a:r>
                        <a:rPr lang="en-US" sz="1800" b="1" dirty="0">
                          <a:effectLst/>
                        </a:rPr>
                        <a:t>Where to Find the Answer</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71658" marR="716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418210">
                <a:tc>
                  <a:txBody>
                    <a:bodyPr/>
                    <a:lstStyle/>
                    <a:p>
                      <a:pPr marL="0" marR="0" algn="ctr">
                        <a:spcBef>
                          <a:spcPts val="0"/>
                        </a:spcBef>
                        <a:spcAft>
                          <a:spcPts val="0"/>
                        </a:spcAft>
                      </a:pPr>
                      <a:r>
                        <a:rPr lang="en-US" sz="1800" b="1" dirty="0">
                          <a:effectLst/>
                        </a:rPr>
                        <a:t>On the Line</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71658" marR="716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800" b="1" dirty="0">
                          <a:effectLst/>
                        </a:rPr>
                        <a:t>On Several Lines</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71658" marR="716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800" b="1" dirty="0">
                          <a:effectLst/>
                        </a:rPr>
                        <a:t>Between the Lines</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71658" marR="716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800" b="1" dirty="0">
                          <a:effectLst/>
                        </a:rPr>
                        <a:t>Beyond the Lines</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71658" marR="716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531898">
                <a:tc>
                  <a:txBody>
                    <a:bodyPr/>
                    <a:lstStyle/>
                    <a:p>
                      <a:pPr marL="0" marR="0">
                        <a:spcBef>
                          <a:spcPts val="0"/>
                        </a:spcBef>
                        <a:spcAft>
                          <a:spcPts val="0"/>
                        </a:spcAft>
                      </a:pPr>
                      <a:r>
                        <a:rPr lang="en-US" sz="1600" dirty="0">
                          <a:effectLst/>
                        </a:rPr>
                        <a:t> </a:t>
                      </a:r>
                    </a:p>
                    <a:p>
                      <a:pPr marL="0" marR="0">
                        <a:spcBef>
                          <a:spcPts val="0"/>
                        </a:spcBef>
                        <a:spcAft>
                          <a:spcPts val="0"/>
                        </a:spcAft>
                      </a:pPr>
                      <a:r>
                        <a:rPr lang="en-US" sz="1600" dirty="0">
                          <a:effectLst/>
                        </a:rPr>
                        <a:t>The answer is usually </a:t>
                      </a:r>
                      <a:r>
                        <a:rPr lang="en-US" sz="1600" b="1" dirty="0">
                          <a:effectLst/>
                        </a:rPr>
                        <a:t>EASY</a:t>
                      </a:r>
                      <a:r>
                        <a:rPr lang="en-US" sz="1600" b="1" baseline="0" dirty="0">
                          <a:effectLst/>
                        </a:rPr>
                        <a:t> TO FIND</a:t>
                      </a:r>
                      <a:r>
                        <a:rPr lang="en-US" sz="1600" dirty="0">
                          <a:effectLst/>
                        </a:rPr>
                        <a:t> (in one particular sentence) and </a:t>
                      </a:r>
                      <a:r>
                        <a:rPr lang="en-US" sz="1600" b="1" dirty="0">
                          <a:effectLst/>
                        </a:rPr>
                        <a:t>EXPLICITLY STATED</a:t>
                      </a:r>
                      <a:r>
                        <a:rPr lang="en-US" sz="1600" dirty="0">
                          <a:effectLst/>
                        </a:rPr>
                        <a:t>.</a:t>
                      </a:r>
                    </a:p>
                    <a:p>
                      <a:pPr marL="0" marR="0">
                        <a:spcBef>
                          <a:spcPts val="0"/>
                        </a:spcBef>
                        <a:spcAft>
                          <a:spcPts val="0"/>
                        </a:spcAft>
                      </a:pPr>
                      <a:r>
                        <a:rPr lang="en-US" sz="1600" dirty="0">
                          <a:effectLst/>
                        </a:rPr>
                        <a:t> </a:t>
                      </a:r>
                    </a:p>
                    <a:p>
                      <a:pPr marL="0" marR="0">
                        <a:spcBef>
                          <a:spcPts val="0"/>
                        </a:spcBef>
                        <a:spcAft>
                          <a:spcPts val="0"/>
                        </a:spcAft>
                      </a:pPr>
                      <a:r>
                        <a:rPr lang="en-US" sz="1600" dirty="0">
                          <a:effectLst/>
                        </a:rPr>
                        <a:t> </a:t>
                      </a:r>
                    </a:p>
                    <a:p>
                      <a:pPr marL="0" marR="0">
                        <a:spcBef>
                          <a:spcPts val="0"/>
                        </a:spcBef>
                        <a:spcAft>
                          <a:spcPts val="0"/>
                        </a:spcAft>
                      </a:pPr>
                      <a:r>
                        <a:rPr lang="en-US" sz="1600" dirty="0">
                          <a:effectLst/>
                        </a:rPr>
                        <a:t> </a:t>
                      </a:r>
                    </a:p>
                    <a:p>
                      <a:pPr marL="0" marR="0">
                        <a:spcBef>
                          <a:spcPts val="0"/>
                        </a:spcBef>
                        <a:spcAft>
                          <a:spcPts val="0"/>
                        </a:spcAft>
                      </a:pPr>
                      <a:r>
                        <a:rPr lang="en-US" sz="1600" dirty="0">
                          <a:effectLst/>
                        </a:rPr>
                        <a:t> </a:t>
                      </a:r>
                    </a:p>
                    <a:p>
                      <a:pPr marL="0" marR="0">
                        <a:spcBef>
                          <a:spcPts val="0"/>
                        </a:spcBef>
                        <a:spcAft>
                          <a:spcPts val="0"/>
                        </a:spcAft>
                      </a:pPr>
                      <a:r>
                        <a:rPr lang="en-US" sz="1600" dirty="0">
                          <a:effectLst/>
                        </a:rPr>
                        <a:t> </a:t>
                      </a:r>
                    </a:p>
                    <a:p>
                      <a:pPr marL="0" marR="0">
                        <a:spcBef>
                          <a:spcPts val="0"/>
                        </a:spcBef>
                        <a:spcAft>
                          <a:spcPts val="0"/>
                        </a:spcAft>
                      </a:pPr>
                      <a:r>
                        <a:rPr lang="en-US" sz="1600" dirty="0">
                          <a:effectLst/>
                        </a:rPr>
                        <a:t> </a:t>
                      </a:r>
                    </a:p>
                    <a:p>
                      <a:pPr marL="0" marR="0">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1658" marR="716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600" dirty="0">
                          <a:effectLst/>
                        </a:rPr>
                        <a:t> </a:t>
                      </a:r>
                    </a:p>
                    <a:p>
                      <a:pPr marL="0" marR="0">
                        <a:spcBef>
                          <a:spcPts val="0"/>
                        </a:spcBef>
                        <a:spcAft>
                          <a:spcPts val="0"/>
                        </a:spcAft>
                      </a:pPr>
                      <a:r>
                        <a:rPr lang="en-US" sz="1600" dirty="0">
                          <a:effectLst/>
                        </a:rPr>
                        <a:t>The answer is located in more than one sentence or paragraph.  The reader must </a:t>
                      </a:r>
                      <a:r>
                        <a:rPr lang="en-US" sz="1600" b="1" dirty="0">
                          <a:effectLst/>
                        </a:rPr>
                        <a:t>PUT</a:t>
                      </a:r>
                      <a:r>
                        <a:rPr lang="en-US" sz="1600" dirty="0">
                          <a:effectLst/>
                        </a:rPr>
                        <a:t> different parts of the text </a:t>
                      </a:r>
                      <a:r>
                        <a:rPr lang="en-US" sz="1600" b="1" dirty="0">
                          <a:effectLst/>
                        </a:rPr>
                        <a:t>TOGETHER</a:t>
                      </a:r>
                      <a:r>
                        <a:rPr lang="en-US" sz="1600" dirty="0">
                          <a:effectLst/>
                        </a:rPr>
                        <a:t> to find the answer.  The information is stated in the text and the reader answers the question by </a:t>
                      </a:r>
                      <a:r>
                        <a:rPr lang="en-US" sz="1600" b="1" dirty="0">
                          <a:effectLst/>
                        </a:rPr>
                        <a:t>PULLING IT TOGETHER</a:t>
                      </a:r>
                      <a:r>
                        <a:rPr lang="en-US" sz="1600" dirty="0">
                          <a:effectLst/>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1658" marR="716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600" dirty="0">
                          <a:effectLst/>
                        </a:rPr>
                        <a:t> </a:t>
                      </a:r>
                    </a:p>
                    <a:p>
                      <a:pPr marL="0" marR="0">
                        <a:spcBef>
                          <a:spcPts val="0"/>
                        </a:spcBef>
                        <a:spcAft>
                          <a:spcPts val="0"/>
                        </a:spcAft>
                      </a:pPr>
                      <a:r>
                        <a:rPr lang="en-US" sz="1600" dirty="0">
                          <a:effectLst/>
                        </a:rPr>
                        <a:t>The answer is implied but not stated in the text.  The reader must access prior knowledge about information provided by the author and make an </a:t>
                      </a:r>
                      <a:r>
                        <a:rPr lang="en-US" sz="1600" b="1" dirty="0">
                          <a:effectLst/>
                        </a:rPr>
                        <a:t>INFERENCE</a:t>
                      </a:r>
                      <a:r>
                        <a:rPr lang="en-US" sz="1600" dirty="0">
                          <a:effectLst/>
                        </a:rPr>
                        <a:t>.  The answer to the question is </a:t>
                      </a:r>
                      <a:r>
                        <a:rPr lang="en-US" sz="1600" b="1" dirty="0">
                          <a:effectLst/>
                        </a:rPr>
                        <a:t>IMPLICITLY STATED</a:t>
                      </a:r>
                      <a:r>
                        <a:rPr lang="en-US" sz="1600" b="0" dirty="0">
                          <a:effectLst/>
                        </a:rPr>
                        <a:t>.</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71658" marR="716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600" dirty="0">
                          <a:effectLst/>
                        </a:rPr>
                        <a:t> </a:t>
                      </a:r>
                    </a:p>
                    <a:p>
                      <a:pPr marL="0" marR="0">
                        <a:spcBef>
                          <a:spcPts val="0"/>
                        </a:spcBef>
                        <a:spcAft>
                          <a:spcPts val="0"/>
                        </a:spcAft>
                      </a:pPr>
                      <a:r>
                        <a:rPr lang="en-US" sz="1600" dirty="0">
                          <a:effectLst/>
                        </a:rPr>
                        <a:t>Readers must do their own thinking and rely on their </a:t>
                      </a:r>
                      <a:r>
                        <a:rPr lang="en-US" sz="1600" b="1" dirty="0">
                          <a:effectLst/>
                        </a:rPr>
                        <a:t>OWN EXPERIENCES AND OPINIONS </a:t>
                      </a:r>
                      <a:r>
                        <a:rPr lang="en-US" sz="1600" dirty="0">
                          <a:effectLst/>
                        </a:rPr>
                        <a:t>more than information in the text.  The question may be asking them to relate information from the text to other ideas, to make judgments about something in the text, or to do </a:t>
                      </a:r>
                      <a:r>
                        <a:rPr lang="en-US" sz="1600" b="1" dirty="0">
                          <a:effectLst/>
                        </a:rPr>
                        <a:t>RESEARCH USING OTHER SOURCES </a:t>
                      </a:r>
                      <a:r>
                        <a:rPr lang="en-US" sz="1600" dirty="0">
                          <a:effectLst/>
                        </a:rPr>
                        <a:t>outside the text.</a:t>
                      </a:r>
                    </a:p>
                  </a:txBody>
                  <a:tcPr marL="71658" marR="716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5" name="TextBox 4"/>
          <p:cNvSpPr txBox="1"/>
          <p:nvPr/>
        </p:nvSpPr>
        <p:spPr>
          <a:xfrm>
            <a:off x="446046" y="6328404"/>
            <a:ext cx="8275900" cy="338554"/>
          </a:xfrm>
          <a:prstGeom prst="rect">
            <a:avLst/>
          </a:prstGeom>
          <a:noFill/>
        </p:spPr>
        <p:txBody>
          <a:bodyPr wrap="square" rtlCol="0">
            <a:spAutoFit/>
          </a:bodyPr>
          <a:lstStyle/>
          <a:p>
            <a:r>
              <a:rPr lang="en-US" sz="1600" dirty="0"/>
              <a:t>Adapted from The Question-Answer Relationships,  Reading Apprenticeship</a:t>
            </a:r>
          </a:p>
        </p:txBody>
      </p:sp>
    </p:spTree>
    <p:extLst>
      <p:ext uri="{BB962C8B-B14F-4D97-AF65-F5344CB8AC3E}">
        <p14:creationId xmlns:p14="http://schemas.microsoft.com/office/powerpoint/2010/main" val="32762707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 the Line</a:t>
            </a:r>
          </a:p>
        </p:txBody>
      </p:sp>
      <p:sp>
        <p:nvSpPr>
          <p:cNvPr id="3" name="Content Placeholder 2"/>
          <p:cNvSpPr>
            <a:spLocks noGrp="1"/>
          </p:cNvSpPr>
          <p:nvPr>
            <p:ph idx="1"/>
          </p:nvPr>
        </p:nvSpPr>
        <p:spPr/>
        <p:txBody>
          <a:bodyPr/>
          <a:lstStyle/>
          <a:p>
            <a:pPr marL="109728" indent="0">
              <a:buNone/>
            </a:pPr>
            <a:r>
              <a:rPr lang="en-US" dirty="0"/>
              <a:t>The answer is usually </a:t>
            </a:r>
            <a:r>
              <a:rPr lang="en-US" b="1" dirty="0"/>
              <a:t>EASY TO FIND</a:t>
            </a:r>
            <a:r>
              <a:rPr lang="en-US" dirty="0"/>
              <a:t> (in one particular sentence) and </a:t>
            </a:r>
            <a:r>
              <a:rPr lang="en-US" b="1" dirty="0"/>
              <a:t>EXPLICITLY STATED</a:t>
            </a:r>
            <a:r>
              <a:rPr lang="en-US" dirty="0"/>
              <a:t>.</a:t>
            </a:r>
          </a:p>
          <a:p>
            <a:pPr marL="109728" indent="0">
              <a:buNone/>
            </a:pPr>
            <a:endParaRPr lang="en-US" dirty="0"/>
          </a:p>
          <a:p>
            <a:pPr marL="109728" indent="0" algn="ctr">
              <a:buNone/>
            </a:pPr>
            <a:r>
              <a:rPr lang="en-US" b="1" dirty="0"/>
              <a:t>Example from Romeo and Juliet: </a:t>
            </a:r>
          </a:p>
          <a:p>
            <a:pPr marL="109728" indent="0" algn="ctr">
              <a:buNone/>
            </a:pPr>
            <a:r>
              <a:rPr lang="en-US" dirty="0"/>
              <a:t>Where does Act I, Scene I take place?</a:t>
            </a:r>
          </a:p>
          <a:p>
            <a:pPr marL="109728" indent="0">
              <a:buNone/>
            </a:pPr>
            <a:endParaRPr lang="en-US" dirty="0"/>
          </a:p>
        </p:txBody>
      </p:sp>
    </p:spTree>
    <p:extLst>
      <p:ext uri="{BB962C8B-B14F-4D97-AF65-F5344CB8AC3E}">
        <p14:creationId xmlns:p14="http://schemas.microsoft.com/office/powerpoint/2010/main" val="12003212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On Several Lines</a:t>
            </a:r>
          </a:p>
        </p:txBody>
      </p:sp>
      <p:sp>
        <p:nvSpPr>
          <p:cNvPr id="3" name="Content Placeholder 2"/>
          <p:cNvSpPr>
            <a:spLocks noGrp="1"/>
          </p:cNvSpPr>
          <p:nvPr>
            <p:ph idx="1"/>
          </p:nvPr>
        </p:nvSpPr>
        <p:spPr/>
        <p:txBody>
          <a:bodyPr/>
          <a:lstStyle/>
          <a:p>
            <a:pPr marL="109728" indent="0">
              <a:buNone/>
            </a:pPr>
            <a:r>
              <a:rPr lang="en-US" dirty="0"/>
              <a:t>The answer is located in more than one sentence or paragraph.  The reader must </a:t>
            </a:r>
            <a:r>
              <a:rPr lang="en-US" b="1" dirty="0"/>
              <a:t>PUT</a:t>
            </a:r>
            <a:r>
              <a:rPr lang="en-US" dirty="0"/>
              <a:t> different parts of the text </a:t>
            </a:r>
            <a:r>
              <a:rPr lang="en-US" b="1" dirty="0"/>
              <a:t>TOGETHER </a:t>
            </a:r>
            <a:r>
              <a:rPr lang="en-US" dirty="0"/>
              <a:t>to find the answer.  The information is stated in the text and the reader answers the question by </a:t>
            </a:r>
            <a:r>
              <a:rPr lang="en-US" b="1" dirty="0"/>
              <a:t>PULLING IT TOGETHER.</a:t>
            </a:r>
          </a:p>
          <a:p>
            <a:pPr marL="109728" indent="0">
              <a:buNone/>
            </a:pPr>
            <a:endParaRPr lang="en-US" b="1" dirty="0"/>
          </a:p>
          <a:p>
            <a:pPr marL="109728" indent="0" algn="ctr">
              <a:buNone/>
            </a:pPr>
            <a:r>
              <a:rPr lang="en-US" b="1" dirty="0"/>
              <a:t>Ex: </a:t>
            </a:r>
            <a:r>
              <a:rPr lang="en-US" dirty="0"/>
              <a:t>How do Romeo and Juliet find out that </a:t>
            </a:r>
            <a:br>
              <a:rPr lang="en-US" dirty="0"/>
            </a:br>
            <a:r>
              <a:rPr lang="en-US" dirty="0"/>
              <a:t>they are from feuding families?</a:t>
            </a:r>
            <a:endParaRPr lang="en-US" b="1" dirty="0"/>
          </a:p>
        </p:txBody>
      </p:sp>
    </p:spTree>
    <p:extLst>
      <p:ext uri="{BB962C8B-B14F-4D97-AF65-F5344CB8AC3E}">
        <p14:creationId xmlns:p14="http://schemas.microsoft.com/office/powerpoint/2010/main" val="303430885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5377</TotalTime>
  <Words>1837</Words>
  <Application>Microsoft Office PowerPoint</Application>
  <PresentationFormat>Widescreen</PresentationFormat>
  <Paragraphs>206</Paragraphs>
  <Slides>22</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Garamond</vt:lpstr>
      <vt:lpstr>Times New Roman</vt:lpstr>
      <vt:lpstr>Organic</vt:lpstr>
      <vt:lpstr>PowerPoint Presentation</vt:lpstr>
      <vt:lpstr>Teaching Students How to Ask Good Questions About Texts</vt:lpstr>
      <vt:lpstr>ESSENTIAL QUESTION</vt:lpstr>
      <vt:lpstr>Objective of the Session To provide a framework that guides students and teachers in asking and answering questions that increase and elevate student classroom discourse about texts  </vt:lpstr>
      <vt:lpstr>Common Problems with Questioning</vt:lpstr>
      <vt:lpstr>Teaching Students a Framework for Questioning: Question Answer Relationships (QAR)*</vt:lpstr>
      <vt:lpstr>PowerPoint Presentation</vt:lpstr>
      <vt:lpstr>On the Line</vt:lpstr>
      <vt:lpstr>On Several Lines</vt:lpstr>
      <vt:lpstr>Between the Lines</vt:lpstr>
      <vt:lpstr>Between the Lines</vt:lpstr>
      <vt:lpstr>Beyond the Lines</vt:lpstr>
      <vt:lpstr>PowerPoint Presentation</vt:lpstr>
      <vt:lpstr>Preliminary Questions</vt:lpstr>
      <vt:lpstr>PowerPoint Presentation</vt:lpstr>
      <vt:lpstr>PowerPoint Presentation</vt:lpstr>
      <vt:lpstr>PowerPoint Presentation</vt:lpstr>
      <vt:lpstr>Teachers Share Examples of Questions from All Categories</vt:lpstr>
      <vt:lpstr>Using This Framework with Students</vt:lpstr>
      <vt:lpstr>How Could We Use This  Framework with Students?</vt:lpstr>
      <vt:lpstr>Teacher Personal Reflection Time</vt:lpstr>
      <vt:lpstr>Summing Up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Stephanie Fakharzadeh</dc:creator>
  <cp:lastModifiedBy>Emily Clark</cp:lastModifiedBy>
  <cp:revision>109</cp:revision>
  <cp:lastPrinted>2016-03-14T13:30:13Z</cp:lastPrinted>
  <dcterms:created xsi:type="dcterms:W3CDTF">2016-03-01T15:13:05Z</dcterms:created>
  <dcterms:modified xsi:type="dcterms:W3CDTF">2020-03-16T19:31:05Z</dcterms:modified>
</cp:coreProperties>
</file>