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notesMasterIdLst>
    <p:notesMasterId r:id="rId27"/>
  </p:notesMasterIdLst>
  <p:sldIdLst>
    <p:sldId id="296" r:id="rId2"/>
    <p:sldId id="264" r:id="rId3"/>
    <p:sldId id="297" r:id="rId4"/>
    <p:sldId id="298" r:id="rId5"/>
    <p:sldId id="299" r:id="rId6"/>
    <p:sldId id="300" r:id="rId7"/>
    <p:sldId id="317" r:id="rId8"/>
    <p:sldId id="302" r:id="rId9"/>
    <p:sldId id="303" r:id="rId10"/>
    <p:sldId id="304" r:id="rId11"/>
    <p:sldId id="260" r:id="rId12"/>
    <p:sldId id="259" r:id="rId13"/>
    <p:sldId id="305" r:id="rId14"/>
    <p:sldId id="306" r:id="rId15"/>
    <p:sldId id="268" r:id="rId16"/>
    <p:sldId id="307" r:id="rId17"/>
    <p:sldId id="270" r:id="rId18"/>
    <p:sldId id="308" r:id="rId19"/>
    <p:sldId id="309" r:id="rId20"/>
    <p:sldId id="310" r:id="rId21"/>
    <p:sldId id="311" r:id="rId22"/>
    <p:sldId id="312" r:id="rId23"/>
    <p:sldId id="315" r:id="rId24"/>
    <p:sldId id="313" r:id="rId25"/>
    <p:sldId id="314" r:id="rId26"/>
  </p:sldIdLst>
  <p:sldSz cx="12192000" cy="6858000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FE8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 snapToGrid="0">
      <p:cViewPr varScale="1">
        <p:scale>
          <a:sx n="85" d="100"/>
          <a:sy n="85" d="100"/>
        </p:scale>
        <p:origin x="53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Students with at Least One Failing Grade Quarter 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solidFill>
              <a:srgbClr val="C00000"/>
            </a:solidFill>
          </c:spPr>
          <c:dPt>
            <c:idx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2F3-4AA9-8FF2-924AD6D705FF}"/>
              </c:ext>
            </c:extLst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2F3-4AA9-8FF2-924AD6D705FF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Sheet1!$E$5:$E$6</c:f>
              <c:numCache>
                <c:formatCode>General</c:formatCode>
                <c:ptCount val="2"/>
                <c:pt idx="0">
                  <c:v>582</c:v>
                </c:pt>
                <c:pt idx="1">
                  <c:v>1240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F3-4AA9-8FF2-924AD6D705F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Number of Students with a Failing Q1 Grade,</a:t>
            </a:r>
            <a:r>
              <a:rPr lang="en-US" sz="2400" b="1" baseline="0" dirty="0"/>
              <a:t> </a:t>
            </a:r>
          </a:p>
          <a:p>
            <a:pPr>
              <a:defRPr b="1"/>
            </a:pPr>
            <a:r>
              <a:rPr lang="en-US" sz="2400" b="1" baseline="0" dirty="0"/>
              <a:t>by Grade Level</a:t>
            </a:r>
            <a:endParaRPr lang="en-US" sz="2400" b="1" dirty="0"/>
          </a:p>
        </c:rich>
      </c:tx>
      <c:layout>
        <c:manualLayout>
          <c:xMode val="edge"/>
          <c:yMode val="edge"/>
          <c:x val="0.18517469287721122"/>
          <c:y val="2.84135175112744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Sheet1!$D$20:$D$23</c:f>
              <c:strCache>
                <c:ptCount val="4"/>
                <c:pt idx="0">
                  <c:v>9th</c:v>
                </c:pt>
                <c:pt idx="1">
                  <c:v>10th</c:v>
                </c:pt>
                <c:pt idx="2">
                  <c:v>11th</c:v>
                </c:pt>
                <c:pt idx="3">
                  <c:v>12th</c:v>
                </c:pt>
              </c:strCache>
            </c:strRef>
          </c:cat>
          <c:val>
            <c:numRef>
              <c:f>Sheet1!$E$20:$E$23</c:f>
              <c:numCache>
                <c:formatCode>General</c:formatCode>
                <c:ptCount val="4"/>
                <c:pt idx="0">
                  <c:v>166</c:v>
                </c:pt>
                <c:pt idx="1">
                  <c:v>221</c:v>
                </c:pt>
                <c:pt idx="2">
                  <c:v>115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5A-4CEE-B0C5-12593D5CE5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24073912"/>
        <c:axId val="2124077480"/>
      </c:barChart>
      <c:catAx>
        <c:axId val="2124073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4077480"/>
        <c:crosses val="autoZero"/>
        <c:auto val="1"/>
        <c:lblAlgn val="ctr"/>
        <c:lblOffset val="100"/>
        <c:noMultiLvlLbl val="0"/>
      </c:catAx>
      <c:valAx>
        <c:axId val="2124077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4073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68D58-9C03-4082-B544-6520DC04E87D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225"/>
            <a:ext cx="5588000" cy="3656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23675-D367-4224-927E-0EC31756B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8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edit and replace with your school’s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623675-D367-4224-927E-0EC31756B9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54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edit and replace with your school’s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623675-D367-4224-927E-0EC31756B9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73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2887C49-F6D1-4B25-9480-B90BBE788C81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A6C9FAE-B72E-45CE-8291-F9EC7EFEB93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182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87C49-F6D1-4B25-9480-B90BBE788C81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9FAE-B72E-45CE-8291-F9EC7EFEB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240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87C49-F6D1-4B25-9480-B90BBE788C81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9FAE-B72E-45CE-8291-F9EC7EFEB93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097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87C49-F6D1-4B25-9480-B90BBE788C81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9FAE-B72E-45CE-8291-F9EC7EFEB9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398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87C49-F6D1-4B25-9480-B90BBE788C81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9FAE-B72E-45CE-8291-F9EC7EFEB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310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87C49-F6D1-4B25-9480-B90BBE788C81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9FAE-B72E-45CE-8291-F9EC7EFEB93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60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87C49-F6D1-4B25-9480-B90BBE788C81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9FAE-B72E-45CE-8291-F9EC7EFEB93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023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87C49-F6D1-4B25-9480-B90BBE788C81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9FAE-B72E-45CE-8291-F9EC7EFEB93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49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87C49-F6D1-4B25-9480-B90BBE788C81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9FAE-B72E-45CE-8291-F9EC7EFEB93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473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87C49-F6D1-4B25-9480-B90BBE788C81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9FAE-B72E-45CE-8291-F9EC7EFEB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566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87C49-F6D1-4B25-9480-B90BBE788C81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9FAE-B72E-45CE-8291-F9EC7EFEB93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022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87C49-F6D1-4B25-9480-B90BBE788C81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9FAE-B72E-45CE-8291-F9EC7EFEB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2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87C49-F6D1-4B25-9480-B90BBE788C81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9FAE-B72E-45CE-8291-F9EC7EFEB93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329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87C49-F6D1-4B25-9480-B90BBE788C81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9FAE-B72E-45CE-8291-F9EC7EFEB93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275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87C49-F6D1-4B25-9480-B90BBE788C81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9FAE-B72E-45CE-8291-F9EC7EFEB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57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87C49-F6D1-4B25-9480-B90BBE788C81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9FAE-B72E-45CE-8291-F9EC7EFEB93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48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87C49-F6D1-4B25-9480-B90BBE788C81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9FAE-B72E-45CE-8291-F9EC7EFEB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37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2887C49-F6D1-4B25-9480-B90BBE788C81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A6C9FAE-B72E-45CE-8291-F9EC7EFEB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49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Helping Students Track </a:t>
            </a:r>
            <a:br>
              <a:rPr lang="en-US" sz="4000" dirty="0"/>
            </a:br>
            <a:r>
              <a:rPr lang="en-US" sz="4000" dirty="0"/>
              <a:t>Their Progress in Meeting Learning Goals</a:t>
            </a:r>
          </a:p>
        </p:txBody>
      </p:sp>
      <p:pic>
        <p:nvPicPr>
          <p:cNvPr id="4" name="Picture 3" descr="Everyone Graduates Center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60" y="5705651"/>
            <a:ext cx="3097036" cy="908383"/>
          </a:xfrm>
          <a:prstGeom prst="rect">
            <a:avLst/>
          </a:prstGeom>
        </p:spPr>
      </p:pic>
      <p:pic>
        <p:nvPicPr>
          <p:cNvPr id="6" name="Picture 5" descr="Johns Hopkins School of Education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643" y="5889904"/>
            <a:ext cx="2985512" cy="57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933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 Out</a:t>
            </a:r>
          </a:p>
        </p:txBody>
      </p:sp>
      <p:pic>
        <p:nvPicPr>
          <p:cNvPr id="8" name="Picture 7" descr="Image of Scrabble tiles spelling out the word &quot;share&quo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520" y="2725546"/>
            <a:ext cx="4632960" cy="310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337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Examples of Helping Students Track Their Learning Progress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31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 of blank unit plan shee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005" y="747850"/>
            <a:ext cx="9147429" cy="525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776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6080760" y="1307591"/>
            <a:ext cx="4718304" cy="469643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/>
              <a:t>Tracking Progress in Specific Mathematics Skills:</a:t>
            </a:r>
          </a:p>
          <a:p>
            <a:r>
              <a:rPr lang="en-US" dirty="0"/>
              <a:t>Making sense of problems and perseverance in solving them</a:t>
            </a:r>
          </a:p>
          <a:p>
            <a:r>
              <a:rPr lang="en-US" dirty="0"/>
              <a:t>Reasoning abstractly and quantitatively</a:t>
            </a:r>
          </a:p>
          <a:p>
            <a:r>
              <a:rPr lang="en-US" dirty="0"/>
              <a:t>Constructing viable arguments</a:t>
            </a:r>
          </a:p>
          <a:p>
            <a:r>
              <a:rPr lang="en-US" dirty="0"/>
              <a:t>Attention to precision</a:t>
            </a:r>
          </a:p>
        </p:txBody>
      </p:sp>
      <p:pic>
        <p:nvPicPr>
          <p:cNvPr id="5" name="Picture 4" descr="Image of sample progress tracking shee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" y="769695"/>
            <a:ext cx="4392676" cy="523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492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Providing Structure for Students to Track Progress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860214"/>
          </a:xfrm>
        </p:spPr>
        <p:txBody>
          <a:bodyPr/>
          <a:lstStyle/>
          <a:p>
            <a:r>
              <a:rPr lang="en-US" dirty="0"/>
              <a:t>Providing tables for students to keep track of rubric scores on different writing skills over time:</a:t>
            </a:r>
          </a:p>
        </p:txBody>
      </p:sp>
      <p:graphicFrame>
        <p:nvGraphicFramePr>
          <p:cNvPr id="4" name="Table 3" descr="Sample table students could use to keep track of rubric score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017595"/>
              </p:ext>
            </p:extLst>
          </p:nvPr>
        </p:nvGraphicFramePr>
        <p:xfrm>
          <a:off x="2031998" y="3435434"/>
          <a:ext cx="812800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09457499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06791964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3645383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9603846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355884515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962315386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Each paragraph includes specific evidence to support my claims</a:t>
                      </a:r>
                    </a:p>
                  </a:txBody>
                  <a:tcPr>
                    <a:solidFill>
                      <a:srgbClr val="EDEF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86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358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288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648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895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756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Paper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Paper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Paper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Paper</a:t>
                      </a:r>
                      <a:r>
                        <a:rPr lang="en-US" baseline="0" dirty="0"/>
                        <a:t>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Paper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243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2389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Keeping student work portfolios to use in student-teacher conferences to reflect on work progress over time</a:t>
            </a:r>
          </a:p>
        </p:txBody>
      </p:sp>
      <p:pic>
        <p:nvPicPr>
          <p:cNvPr id="6" name="Content Placeholder 5" descr="Image of file folder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672" y="2800730"/>
            <a:ext cx="3460317" cy="2841245"/>
          </a:xfrm>
        </p:spPr>
      </p:pic>
    </p:spTree>
    <p:extLst>
      <p:ext uri="{BB962C8B-B14F-4D97-AF65-F5344CB8AC3E}">
        <p14:creationId xmlns:p14="http://schemas.microsoft.com/office/powerpoint/2010/main" val="2334088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Group Sharing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2816" y="2560320"/>
            <a:ext cx="6656832" cy="33101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Take a couple of minutes to look over the examples in your folder</a:t>
            </a:r>
          </a:p>
          <a:p>
            <a:r>
              <a:rPr lang="en-US" dirty="0">
                <a:solidFill>
                  <a:srgbClr val="FF0000"/>
                </a:solidFill>
              </a:rPr>
              <a:t>Then discuss with those seated near you:</a:t>
            </a:r>
          </a:p>
          <a:p>
            <a:pPr lvl="1"/>
            <a:r>
              <a:rPr lang="en-US" sz="2400" dirty="0"/>
              <a:t>What thoughts are emerging for you about designing and implementing a regular, systematic way for students to:</a:t>
            </a:r>
          </a:p>
          <a:p>
            <a:pPr lvl="2"/>
            <a:r>
              <a:rPr lang="en-US" sz="2000" dirty="0"/>
              <a:t>monitor their progress on learning goals?</a:t>
            </a:r>
          </a:p>
          <a:p>
            <a:pPr lvl="2"/>
            <a:r>
              <a:rPr lang="en-US" sz="2000" dirty="0"/>
              <a:t>reflect on steps they need to take to grow in mastery?</a:t>
            </a:r>
          </a:p>
          <a:p>
            <a:pPr lvl="1"/>
            <a:endParaRPr lang="en-US" dirty="0"/>
          </a:p>
        </p:txBody>
      </p:sp>
      <p:pic>
        <p:nvPicPr>
          <p:cNvPr id="7" name="Picture 6" descr="Image of people with speech bubbl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31" y="2560320"/>
            <a:ext cx="2493058" cy="348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686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Reflecting on Grading and Assessment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655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Many at Our School Are Not Succeeding?</a:t>
            </a:r>
          </a:p>
        </p:txBody>
      </p:sp>
      <p:graphicFrame>
        <p:nvGraphicFramePr>
          <p:cNvPr id="4" name="Content Placeholder 5" descr="Pie chart showing the percent of students with at least one failing grade in quart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8841836"/>
              </p:ext>
            </p:extLst>
          </p:nvPr>
        </p:nvGraphicFramePr>
        <p:xfrm>
          <a:off x="850392" y="2048255"/>
          <a:ext cx="10448048" cy="3958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53179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 descr="Bar chart showing the percent of students with a failing quarter 1 grade, by grade level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1989117"/>
              </p:ext>
            </p:extLst>
          </p:nvPr>
        </p:nvGraphicFramePr>
        <p:xfrm>
          <a:off x="1364138" y="2432304"/>
          <a:ext cx="9463723" cy="3873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Many at Our School Are Not Succeeding?</a:t>
            </a:r>
          </a:p>
        </p:txBody>
      </p:sp>
    </p:spTree>
    <p:extLst>
      <p:ext uri="{BB962C8B-B14F-4D97-AF65-F5344CB8AC3E}">
        <p14:creationId xmlns:p14="http://schemas.microsoft.com/office/powerpoint/2010/main" val="1125024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98448" y="1816799"/>
            <a:ext cx="9601200" cy="33178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/>
              <a:t>“Arguably the most basic issue a teacher can consider is what he or she will do to establish and communicate learning goals, track student progress, and celebrate success.”</a:t>
            </a:r>
          </a:p>
          <a:p>
            <a:endParaRPr lang="en-US" dirty="0"/>
          </a:p>
          <a:p>
            <a:pPr marL="0" indent="0" algn="r">
              <a:buNone/>
            </a:pPr>
            <a:r>
              <a:rPr lang="en-US" dirty="0"/>
              <a:t>Robert J. Marzano,  </a:t>
            </a:r>
            <a:r>
              <a:rPr lang="en-US" i="1" dirty="0"/>
              <a:t>The Art and Science of Teaching</a:t>
            </a:r>
          </a:p>
        </p:txBody>
      </p:sp>
    </p:spTree>
    <p:extLst>
      <p:ext uri="{BB962C8B-B14F-4D97-AF65-F5344CB8AC3E}">
        <p14:creationId xmlns:p14="http://schemas.microsoft.com/office/powerpoint/2010/main" val="2943259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143000" y="2404872"/>
            <a:ext cx="4718304" cy="201168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dirty="0"/>
              <a:t>Opening up the gradebooks</a:t>
            </a:r>
          </a:p>
        </p:txBody>
      </p:sp>
      <p:pic>
        <p:nvPicPr>
          <p:cNvPr id="5" name="Picture 4" descr="Image of open book with pe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275" y="1755648"/>
            <a:ext cx="5376584" cy="353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5792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% of My Students Are Currently Not Succeeding in My Classes?</a:t>
            </a:r>
          </a:p>
        </p:txBody>
      </p:sp>
      <p:graphicFrame>
        <p:nvGraphicFramePr>
          <p:cNvPr id="3" name="Table 2" descr="Table for calculating the percent of students failing each class, by dividing the number of students with a grade below 60 in each class by the total number of students in each clas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415604"/>
              </p:ext>
            </p:extLst>
          </p:nvPr>
        </p:nvGraphicFramePr>
        <p:xfrm>
          <a:off x="2589275" y="2950802"/>
          <a:ext cx="7013449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19">
                  <a:extLst>
                    <a:ext uri="{9D8B030D-6E8A-4147-A177-3AD203B41FA5}">
                      <a16:colId xmlns:a16="http://schemas.microsoft.com/office/drawing/2014/main" val="3758880555"/>
                    </a:ext>
                  </a:extLst>
                </a:gridCol>
                <a:gridCol w="982066">
                  <a:extLst>
                    <a:ext uri="{9D8B030D-6E8A-4147-A177-3AD203B41FA5}">
                      <a16:colId xmlns:a16="http://schemas.microsoft.com/office/drawing/2014/main" val="3199606398"/>
                    </a:ext>
                  </a:extLst>
                </a:gridCol>
                <a:gridCol w="982066">
                  <a:extLst>
                    <a:ext uri="{9D8B030D-6E8A-4147-A177-3AD203B41FA5}">
                      <a16:colId xmlns:a16="http://schemas.microsoft.com/office/drawing/2014/main" val="468176188"/>
                    </a:ext>
                  </a:extLst>
                </a:gridCol>
                <a:gridCol w="982066">
                  <a:extLst>
                    <a:ext uri="{9D8B030D-6E8A-4147-A177-3AD203B41FA5}">
                      <a16:colId xmlns:a16="http://schemas.microsoft.com/office/drawing/2014/main" val="667495740"/>
                    </a:ext>
                  </a:extLst>
                </a:gridCol>
                <a:gridCol w="982066">
                  <a:extLst>
                    <a:ext uri="{9D8B030D-6E8A-4147-A177-3AD203B41FA5}">
                      <a16:colId xmlns:a16="http://schemas.microsoft.com/office/drawing/2014/main" val="1958693797"/>
                    </a:ext>
                  </a:extLst>
                </a:gridCol>
                <a:gridCol w="982066">
                  <a:extLst>
                    <a:ext uri="{9D8B030D-6E8A-4147-A177-3AD203B41FA5}">
                      <a16:colId xmlns:a16="http://schemas.microsoft.com/office/drawing/2014/main" val="30909106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Class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Class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Class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Class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Class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138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Number of students below 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1109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Number of students in 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8547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% below 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825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7758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Department Discussion Using Google Docs</a:t>
            </a:r>
          </a:p>
        </p:txBody>
      </p:sp>
      <p:pic>
        <p:nvPicPr>
          <p:cNvPr id="4" name="Content Placeholder 5" descr="Google docs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75" y="2560638"/>
            <a:ext cx="4413249" cy="3309937"/>
          </a:xfrm>
          <a:prstGeom prst="rect">
            <a:avLst/>
          </a:prstGeom>
        </p:spPr>
      </p:pic>
      <p:pic>
        <p:nvPicPr>
          <p:cNvPr id="5" name="Content Placeholder 4" descr="Image of Google docs logo with people connected to cloud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438" y="2560638"/>
            <a:ext cx="3856623" cy="33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2995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Department Discussing Using Google Docs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96980"/>
          </a:xfrm>
        </p:spPr>
        <p:txBody>
          <a:bodyPr>
            <a:normAutofit/>
          </a:bodyPr>
          <a:lstStyle/>
          <a:p>
            <a:r>
              <a:rPr lang="en-US" dirty="0"/>
              <a:t>Please go to the most appropriate link based on the courses you teach </a:t>
            </a:r>
          </a:p>
          <a:p>
            <a:r>
              <a:rPr lang="en-US" dirty="0"/>
              <a:t>Type </a:t>
            </a:r>
            <a:r>
              <a:rPr lang="en-US" b="1" dirty="0">
                <a:solidFill>
                  <a:srgbClr val="0000FF"/>
                </a:solidFill>
              </a:rPr>
              <a:t>goo.gl/ </a:t>
            </a:r>
            <a:r>
              <a:rPr lang="en-US" dirty="0"/>
              <a:t>followed by: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Remember, links are case sensitive!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18489" y="3605444"/>
            <a:ext cx="9278108" cy="2146132"/>
          </a:xfrm>
          <a:prstGeom prst="rect">
            <a:avLst/>
          </a:prstGeom>
        </p:spPr>
        <p:txBody>
          <a:bodyPr vert="horz" lIns="91440" tIns="45720" rIns="91440" bIns="45720" numCol="2" rtlCol="0" anchor="t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English				</a:t>
            </a:r>
            <a:r>
              <a:rPr lang="en-US" dirty="0">
                <a:solidFill>
                  <a:srgbClr val="0000FF"/>
                </a:solidFill>
              </a:rPr>
              <a:t>add link</a:t>
            </a:r>
            <a:endParaRPr lang="en-US" i="1" dirty="0">
              <a:solidFill>
                <a:srgbClr val="0000FF"/>
              </a:solidFill>
            </a:endParaRPr>
          </a:p>
          <a:p>
            <a:r>
              <a:rPr lang="en-US" i="1" dirty="0"/>
              <a:t>World Languages		</a:t>
            </a:r>
            <a:r>
              <a:rPr lang="en-US" dirty="0">
                <a:solidFill>
                  <a:srgbClr val="0000FF"/>
                </a:solidFill>
              </a:rPr>
              <a:t>add link</a:t>
            </a:r>
            <a:endParaRPr lang="en-US" i="1" dirty="0">
              <a:solidFill>
                <a:srgbClr val="0000FF"/>
              </a:solidFill>
            </a:endParaRPr>
          </a:p>
          <a:p>
            <a:r>
              <a:rPr lang="en-US" i="1" dirty="0"/>
              <a:t>Math					</a:t>
            </a:r>
            <a:r>
              <a:rPr lang="en-US" dirty="0">
                <a:solidFill>
                  <a:srgbClr val="0000FF"/>
                </a:solidFill>
              </a:rPr>
              <a:t>add link</a:t>
            </a:r>
            <a:endParaRPr lang="en-US" i="1" dirty="0">
              <a:solidFill>
                <a:srgbClr val="0000FF"/>
              </a:solidFill>
            </a:endParaRPr>
          </a:p>
          <a:p>
            <a:r>
              <a:rPr lang="en-US" i="1" dirty="0"/>
              <a:t>Science				</a:t>
            </a:r>
            <a:r>
              <a:rPr lang="en-US" dirty="0">
                <a:solidFill>
                  <a:srgbClr val="0000FF"/>
                </a:solidFill>
              </a:rPr>
              <a:t>add link</a:t>
            </a:r>
            <a:endParaRPr lang="en-US" i="1" dirty="0">
              <a:solidFill>
                <a:srgbClr val="0000FF"/>
              </a:solidFill>
            </a:endParaRPr>
          </a:p>
          <a:p>
            <a:r>
              <a:rPr lang="en-US" i="1" dirty="0"/>
              <a:t>Social Studies			</a:t>
            </a:r>
            <a:r>
              <a:rPr lang="en-US" dirty="0">
                <a:solidFill>
                  <a:srgbClr val="0000FF"/>
                </a:solidFill>
              </a:rPr>
              <a:t>add link</a:t>
            </a:r>
            <a:endParaRPr lang="en-US" i="1" dirty="0">
              <a:solidFill>
                <a:srgbClr val="0000FF"/>
              </a:solidFill>
            </a:endParaRPr>
          </a:p>
          <a:p>
            <a:r>
              <a:rPr lang="en-US" i="1" dirty="0"/>
              <a:t>Fine Arts				</a:t>
            </a:r>
            <a:r>
              <a:rPr lang="en-US" dirty="0">
                <a:solidFill>
                  <a:srgbClr val="0000FF"/>
                </a:solidFill>
              </a:rPr>
              <a:t>add link</a:t>
            </a:r>
            <a:endParaRPr lang="en-US" i="1" dirty="0">
              <a:solidFill>
                <a:srgbClr val="0000FF"/>
              </a:solidFill>
            </a:endParaRPr>
          </a:p>
          <a:p>
            <a:r>
              <a:rPr lang="en-US" i="1" dirty="0"/>
              <a:t>CTE					</a:t>
            </a:r>
            <a:r>
              <a:rPr lang="en-US" dirty="0">
                <a:solidFill>
                  <a:srgbClr val="0000FF"/>
                </a:solidFill>
              </a:rPr>
              <a:t>add link</a:t>
            </a:r>
            <a:endParaRPr lang="en-US" i="1" dirty="0">
              <a:solidFill>
                <a:srgbClr val="0000FF"/>
              </a:solidFill>
            </a:endParaRPr>
          </a:p>
          <a:p>
            <a:r>
              <a:rPr lang="en-US" i="1" dirty="0"/>
              <a:t>PE					</a:t>
            </a:r>
            <a:r>
              <a:rPr lang="en-US" dirty="0">
                <a:solidFill>
                  <a:srgbClr val="0000FF"/>
                </a:solidFill>
              </a:rPr>
              <a:t>add link</a:t>
            </a:r>
            <a:endParaRPr lang="en-US" i="1" dirty="0">
              <a:solidFill>
                <a:srgbClr val="0000FF"/>
              </a:solidFill>
            </a:endParaRPr>
          </a:p>
          <a:p>
            <a:r>
              <a:rPr lang="en-US" i="1" dirty="0"/>
              <a:t>General Special Ed		</a:t>
            </a:r>
            <a:r>
              <a:rPr lang="en-US" dirty="0">
                <a:solidFill>
                  <a:srgbClr val="0000FF"/>
                </a:solidFill>
              </a:rPr>
              <a:t>add link</a:t>
            </a:r>
            <a:endParaRPr lang="en-US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207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to Ponder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are the main reasons your students are not succeeding?</a:t>
            </a:r>
          </a:p>
          <a:p>
            <a:r>
              <a:rPr lang="en-US" sz="2800" dirty="0"/>
              <a:t>What steps do these students need to take to be able to pass this semester?</a:t>
            </a:r>
          </a:p>
          <a:p>
            <a:r>
              <a:rPr lang="en-US" sz="2800" dirty="0"/>
              <a:t>What supports do these students need to help them recover? </a:t>
            </a:r>
          </a:p>
          <a:p>
            <a:r>
              <a:rPr lang="en-US" sz="2800" dirty="0"/>
              <a:t>For how many of your students is it already too late to pass this semester?  </a:t>
            </a:r>
          </a:p>
        </p:txBody>
      </p:sp>
    </p:spTree>
    <p:extLst>
      <p:ext uri="{BB962C8B-B14F-4D97-AF65-F5344CB8AC3E}">
        <p14:creationId xmlns:p14="http://schemas.microsoft.com/office/powerpoint/2010/main" val="19947176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next steps need to happen for students who are failing?</a:t>
            </a:r>
          </a:p>
          <a:p>
            <a:r>
              <a:rPr lang="en-US" sz="3200" dirty="0"/>
              <a:t>Are there policies or practices currently in place that, if changed, would help us help more students succeed the first time they take a course?</a:t>
            </a:r>
          </a:p>
        </p:txBody>
      </p:sp>
    </p:spTree>
    <p:extLst>
      <p:ext uri="{BB962C8B-B14F-4D97-AF65-F5344CB8AC3E}">
        <p14:creationId xmlns:p14="http://schemas.microsoft.com/office/powerpoint/2010/main" val="10639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Sense of Accomplishment/Mastery/ Competence is One Source of 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Students need to have a way of monitoring their progress in mastering learning targets.</a:t>
            </a:r>
          </a:p>
          <a:p>
            <a:r>
              <a:rPr lang="en-US" sz="2800" dirty="0"/>
              <a:t>Studies show that “when students track their own progress on assessments using graphic displays … [there was] a 32 percentile point gain in their achievement” (</a:t>
            </a:r>
            <a:r>
              <a:rPr lang="en-US" sz="2800" dirty="0" err="1"/>
              <a:t>Marzano</a:t>
            </a:r>
            <a:r>
              <a:rPr lang="en-US" sz="2800" dirty="0"/>
              <a:t>, 2009, p. 1).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98171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Guiding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are we helping students to monitor their progress in meeting learning goals?</a:t>
            </a:r>
          </a:p>
          <a:p>
            <a:r>
              <a:rPr lang="en-US" dirty="0"/>
              <a:t>In what ways do grades help students monitor their progress in learning?</a:t>
            </a:r>
          </a:p>
          <a:p>
            <a:r>
              <a:rPr lang="en-US" dirty="0"/>
              <a:t>In what ways might grades not be as helpful as we might think in helping students monitor their learning progress?</a:t>
            </a:r>
          </a:p>
          <a:p>
            <a:r>
              <a:rPr lang="en-US" dirty="0"/>
              <a:t>What do students whose grades indicate they are not succeeding need in order to make progress and experience success?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798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Reports from the Field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How are students checking their grades on the portal?</a:t>
            </a:r>
          </a:p>
          <a:p>
            <a:r>
              <a:rPr lang="en-US" dirty="0"/>
              <a:t>What kind of guidance do they receive?</a:t>
            </a:r>
          </a:p>
          <a:p>
            <a:r>
              <a:rPr lang="en-US" dirty="0"/>
              <a:t>Are all students doing this?</a:t>
            </a:r>
          </a:p>
          <a:p>
            <a:r>
              <a:rPr lang="en-US" dirty="0"/>
              <a:t>What impact does this seem to be having?</a:t>
            </a:r>
          </a:p>
        </p:txBody>
      </p:sp>
      <p:pic>
        <p:nvPicPr>
          <p:cNvPr id="6" name="Picture 5" descr="Image of reporter holding microphon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232" y="2528653"/>
            <a:ext cx="3423029" cy="369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47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Discussion Using Google Docs</a:t>
            </a:r>
          </a:p>
        </p:txBody>
      </p:sp>
      <p:pic>
        <p:nvPicPr>
          <p:cNvPr id="4" name="Content Placeholder 5" descr="Google docs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75" y="2560638"/>
            <a:ext cx="4413249" cy="3309937"/>
          </a:xfrm>
          <a:prstGeom prst="rect">
            <a:avLst/>
          </a:prstGeom>
        </p:spPr>
      </p:pic>
      <p:pic>
        <p:nvPicPr>
          <p:cNvPr id="5" name="Content Placeholder 4" descr="Image of Google docs logo with people connected to cloud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438" y="2560638"/>
            <a:ext cx="3856623" cy="33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38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298448" y="886969"/>
            <a:ext cx="9601200" cy="49103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On your computer, open Chrome</a:t>
            </a:r>
          </a:p>
          <a:p>
            <a:r>
              <a:rPr lang="en-US" dirty="0"/>
              <a:t>At the top right, click:   		</a:t>
            </a:r>
            <a:r>
              <a:rPr lang="en-US" b="1" dirty="0"/>
              <a:t>›</a:t>
            </a:r>
            <a:r>
              <a:rPr lang="en-US" dirty="0"/>
              <a:t> </a:t>
            </a:r>
            <a:r>
              <a:rPr lang="en-US" b="1" dirty="0"/>
              <a:t>New Incognito Window</a:t>
            </a:r>
            <a:br>
              <a:rPr lang="en-US" dirty="0"/>
            </a:br>
            <a:r>
              <a:rPr lang="en-US" dirty="0"/>
              <a:t>					- or -</a:t>
            </a:r>
            <a:br>
              <a:rPr lang="en-US" dirty="0"/>
            </a:br>
            <a:r>
              <a:rPr lang="en-US" dirty="0"/>
              <a:t>you can use the following keyboard shortcut:</a:t>
            </a:r>
          </a:p>
          <a:p>
            <a:pPr lvl="1">
              <a:tabLst>
                <a:tab pos="2176463" algn="l"/>
              </a:tabLst>
            </a:pPr>
            <a:r>
              <a:rPr lang="en-US" sz="2400" dirty="0"/>
              <a:t>On a PC: 	Press </a:t>
            </a:r>
            <a:r>
              <a:rPr lang="en-US" sz="2400" b="1" dirty="0"/>
              <a:t>Ctrl + Shift + n</a:t>
            </a:r>
            <a:endParaRPr lang="en-US" sz="2400" dirty="0"/>
          </a:p>
          <a:p>
            <a:pPr lvl="1">
              <a:tabLst>
                <a:tab pos="2176463" algn="l"/>
              </a:tabLst>
            </a:pPr>
            <a:r>
              <a:rPr lang="en-US" sz="2400" dirty="0"/>
              <a:t>On a Mac:	Press </a:t>
            </a:r>
            <a:r>
              <a:rPr lang="en-US" sz="2400" b="1" dirty="0"/>
              <a:t>⌘</a:t>
            </a:r>
            <a:r>
              <a:rPr lang="en-US" sz="2400" dirty="0"/>
              <a:t> </a:t>
            </a:r>
            <a:r>
              <a:rPr lang="en-US" sz="2400" b="1" dirty="0"/>
              <a:t>+ Shift + n</a:t>
            </a:r>
            <a:endParaRPr lang="en-US" sz="2400" dirty="0"/>
          </a:p>
          <a:p>
            <a:r>
              <a:rPr lang="en-US" dirty="0"/>
              <a:t>Next, follow the </a:t>
            </a:r>
            <a:r>
              <a:rPr lang="en-US" dirty="0">
                <a:solidFill>
                  <a:srgbClr val="FF0000"/>
                </a:solidFill>
              </a:rPr>
              <a:t>case sensitive </a:t>
            </a:r>
            <a:r>
              <a:rPr lang="en-US" dirty="0"/>
              <a:t>link provided to you</a:t>
            </a:r>
          </a:p>
          <a:p>
            <a:r>
              <a:rPr lang="en-US" dirty="0"/>
              <a:t>If you see someone around you have tech trouble, please lend a helping hand</a:t>
            </a:r>
          </a:p>
          <a:p>
            <a:r>
              <a:rPr lang="en-US" dirty="0"/>
              <a:t>Please help everyone get the most out of this activity by keeping the environment as quiet as possible </a:t>
            </a:r>
            <a:r>
              <a:rPr lang="en-US" dirty="0">
                <a:solidFill>
                  <a:srgbClr val="0000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😊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" name="Picture 2" descr="Image of Google Chrome menu butto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883" y="1464564"/>
            <a:ext cx="202347" cy="34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502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Group Discussion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 what ways do grades help students monitor their progress in learning?</a:t>
            </a:r>
          </a:p>
          <a:p>
            <a:r>
              <a:rPr lang="en-US" dirty="0"/>
              <a:t>What else might students need to be able to reflect on and respond to their learning progress?</a:t>
            </a:r>
          </a:p>
        </p:txBody>
      </p:sp>
      <p:pic>
        <p:nvPicPr>
          <p:cNvPr id="5" name="Content Placeholder 4" descr="Image of four people sitting around table in discussion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048" y="2627116"/>
            <a:ext cx="4350266" cy="3243459"/>
          </a:xfrm>
        </p:spPr>
      </p:pic>
    </p:spTree>
    <p:extLst>
      <p:ext uri="{BB962C8B-B14F-4D97-AF65-F5344CB8AC3E}">
        <p14:creationId xmlns:p14="http://schemas.microsoft.com/office/powerpoint/2010/main" val="1906571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Group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 what other ways (besides giving grades) are you currently helping students monitor their learning progress in your classes? </a:t>
            </a:r>
          </a:p>
        </p:txBody>
      </p:sp>
      <p:pic>
        <p:nvPicPr>
          <p:cNvPr id="7" name="Picture 6" descr="Image of three people with speech bubble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488" y="2560320"/>
            <a:ext cx="4639541" cy="309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5017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35322</TotalTime>
  <Words>867</Words>
  <Application>Microsoft Office PowerPoint</Application>
  <PresentationFormat>Widescreen</PresentationFormat>
  <Paragraphs>108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Garamond</vt:lpstr>
      <vt:lpstr>Segoe UI Symbol</vt:lpstr>
      <vt:lpstr>Times New Roman</vt:lpstr>
      <vt:lpstr>Organic</vt:lpstr>
      <vt:lpstr>Helping Students Track  Their Progress in Meeting Learning Goals</vt:lpstr>
      <vt:lpstr>PowerPoint Presentation</vt:lpstr>
      <vt:lpstr>A Sense of Accomplishment/Mastery/ Competence is One Source of Motivation</vt:lpstr>
      <vt:lpstr>Guiding Questions</vt:lpstr>
      <vt:lpstr>Reports from the Field</vt:lpstr>
      <vt:lpstr>Group Discussion Using Google Docs</vt:lpstr>
      <vt:lpstr>PowerPoint Presentation</vt:lpstr>
      <vt:lpstr>Small Group Discussion</vt:lpstr>
      <vt:lpstr>Small Group Discussion</vt:lpstr>
      <vt:lpstr>Share Out</vt:lpstr>
      <vt:lpstr>Examples of Helping Students Track Their Learning Progress</vt:lpstr>
      <vt:lpstr>PowerPoint Presentation</vt:lpstr>
      <vt:lpstr>PowerPoint Presentation</vt:lpstr>
      <vt:lpstr>Providing Structure for Students to Track Progress</vt:lpstr>
      <vt:lpstr>PowerPoint Presentation</vt:lpstr>
      <vt:lpstr>Small Group Sharing</vt:lpstr>
      <vt:lpstr>Reflecting on Grading and Assessment</vt:lpstr>
      <vt:lpstr>How Many at Our School Are Not Succeeding?</vt:lpstr>
      <vt:lpstr>How Many at Our School Are Not Succeeding?</vt:lpstr>
      <vt:lpstr>PowerPoint Presentation</vt:lpstr>
      <vt:lpstr>What % of My Students Are Currently Not Succeeding in My Classes?</vt:lpstr>
      <vt:lpstr>Department Discussion Using Google Docs</vt:lpstr>
      <vt:lpstr>Department Discussing Using Google Docs</vt:lpstr>
      <vt:lpstr>Questions to Ponder</vt:lpstr>
      <vt:lpstr>Next Steps</vt:lpstr>
    </vt:vector>
  </TitlesOfParts>
  <Company>CSOS-JHU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Martha Mac Iver</dc:creator>
  <cp:lastModifiedBy>Martha Mac Iver</cp:lastModifiedBy>
  <cp:revision>111</cp:revision>
  <cp:lastPrinted>2017-11-06T14:44:19Z</cp:lastPrinted>
  <dcterms:created xsi:type="dcterms:W3CDTF">2016-11-17T17:17:50Z</dcterms:created>
  <dcterms:modified xsi:type="dcterms:W3CDTF">2020-04-30T14:58:25Z</dcterms:modified>
</cp:coreProperties>
</file>