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7" r:id="rId1"/>
  </p:sldMasterIdLst>
  <p:notesMasterIdLst>
    <p:notesMasterId r:id="rId24"/>
  </p:notesMasterIdLst>
  <p:sldIdLst>
    <p:sldId id="284" r:id="rId2"/>
    <p:sldId id="285" r:id="rId3"/>
    <p:sldId id="286" r:id="rId4"/>
    <p:sldId id="298" r:id="rId5"/>
    <p:sldId id="287" r:id="rId6"/>
    <p:sldId id="271" r:id="rId7"/>
    <p:sldId id="288" r:id="rId8"/>
    <p:sldId id="270" r:id="rId9"/>
    <p:sldId id="261" r:id="rId10"/>
    <p:sldId id="299" r:id="rId11"/>
    <p:sldId id="262" r:id="rId12"/>
    <p:sldId id="263" r:id="rId13"/>
    <p:sldId id="266" r:id="rId14"/>
    <p:sldId id="289" r:id="rId15"/>
    <p:sldId id="290" r:id="rId16"/>
    <p:sldId id="296" r:id="rId17"/>
    <p:sldId id="292" r:id="rId18"/>
    <p:sldId id="293" r:id="rId19"/>
    <p:sldId id="294" r:id="rId20"/>
    <p:sldId id="297" r:id="rId21"/>
    <p:sldId id="267" r:id="rId22"/>
    <p:sldId id="283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7" autoAdjust="0"/>
    <p:restoredTop sz="89070" autoAdjust="0"/>
  </p:normalViewPr>
  <p:slideViewPr>
    <p:cSldViewPr snapToGrid="0">
      <p:cViewPr varScale="1">
        <p:scale>
          <a:sx n="44" d="100"/>
          <a:sy n="44" d="100"/>
        </p:scale>
        <p:origin x="86" y="3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77EE415-EBCE-4FCA-82E7-99765AFF547A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58D22009-0DAA-4CEE-8BFD-007840CB50E0}">
      <dgm:prSet/>
      <dgm:spPr/>
      <dgm:t>
        <a:bodyPr/>
        <a:lstStyle/>
        <a:p>
          <a:pPr algn="ctr" rtl="0"/>
          <a:r>
            <a:rPr lang="en-US" dirty="0">
              <a:solidFill>
                <a:schemeClr val="bg1"/>
              </a:solidFill>
            </a:rPr>
            <a:t>Establishing Real-World Connections</a:t>
          </a:r>
        </a:p>
      </dgm:t>
    </dgm:pt>
    <dgm:pt modelId="{F30AC848-2F2C-4C9D-92B4-346B5ABD5128}" type="parTrans" cxnId="{79BC3411-8D78-43F1-AC22-7C7DCF2232C4}">
      <dgm:prSet/>
      <dgm:spPr/>
      <dgm:t>
        <a:bodyPr/>
        <a:lstStyle/>
        <a:p>
          <a:pPr algn="ctr"/>
          <a:endParaRPr lang="en-US">
            <a:solidFill>
              <a:schemeClr val="bg1"/>
            </a:solidFill>
          </a:endParaRPr>
        </a:p>
      </dgm:t>
    </dgm:pt>
    <dgm:pt modelId="{597F8E8F-AA27-47D3-A6F2-2BC5A2E22CEB}" type="sibTrans" cxnId="{79BC3411-8D78-43F1-AC22-7C7DCF2232C4}">
      <dgm:prSet/>
      <dgm:spPr/>
      <dgm:t>
        <a:bodyPr/>
        <a:lstStyle/>
        <a:p>
          <a:pPr algn="ctr"/>
          <a:endParaRPr lang="en-US">
            <a:solidFill>
              <a:schemeClr val="bg1"/>
            </a:solidFill>
          </a:endParaRPr>
        </a:p>
      </dgm:t>
    </dgm:pt>
    <dgm:pt modelId="{593517EC-912B-42AC-B12E-8486CCE3E258}">
      <dgm:prSet/>
      <dgm:spPr/>
      <dgm:t>
        <a:bodyPr/>
        <a:lstStyle/>
        <a:p>
          <a:pPr algn="ctr" rtl="0"/>
          <a:r>
            <a:rPr lang="en-US">
              <a:solidFill>
                <a:schemeClr val="bg1"/>
              </a:solidFill>
            </a:rPr>
            <a:t>Core to Learning</a:t>
          </a:r>
        </a:p>
      </dgm:t>
    </dgm:pt>
    <dgm:pt modelId="{6B52EF4A-F40A-4FBC-8A42-14213575687C}" type="parTrans" cxnId="{AB7C6302-9BE8-4430-AC96-1482C980BEFA}">
      <dgm:prSet/>
      <dgm:spPr/>
      <dgm:t>
        <a:bodyPr/>
        <a:lstStyle/>
        <a:p>
          <a:pPr algn="ctr"/>
          <a:endParaRPr lang="en-US">
            <a:solidFill>
              <a:schemeClr val="bg1"/>
            </a:solidFill>
          </a:endParaRPr>
        </a:p>
      </dgm:t>
    </dgm:pt>
    <dgm:pt modelId="{F956B7F1-A55F-4CC1-AD20-9EF168D6850F}" type="sibTrans" cxnId="{AB7C6302-9BE8-4430-AC96-1482C980BEFA}">
      <dgm:prSet/>
      <dgm:spPr/>
      <dgm:t>
        <a:bodyPr/>
        <a:lstStyle/>
        <a:p>
          <a:pPr algn="ctr"/>
          <a:endParaRPr lang="en-US">
            <a:solidFill>
              <a:schemeClr val="bg1"/>
            </a:solidFill>
          </a:endParaRPr>
        </a:p>
      </dgm:t>
    </dgm:pt>
    <dgm:pt modelId="{73474EC9-7D70-47C1-9391-05D5C1C7AF04}">
      <dgm:prSet/>
      <dgm:spPr/>
      <dgm:t>
        <a:bodyPr/>
        <a:lstStyle/>
        <a:p>
          <a:pPr algn="ctr" rtl="0"/>
          <a:r>
            <a:rPr lang="en-US">
              <a:solidFill>
                <a:schemeClr val="bg1"/>
              </a:solidFill>
            </a:rPr>
            <a:t>Structured Collaboration</a:t>
          </a:r>
        </a:p>
      </dgm:t>
    </dgm:pt>
    <dgm:pt modelId="{F33D2372-1F49-4E61-AEBF-CA31E02B7ABD}" type="parTrans" cxnId="{4A0B8A93-F092-4B19-AFA0-AEABA3991F5B}">
      <dgm:prSet/>
      <dgm:spPr/>
      <dgm:t>
        <a:bodyPr/>
        <a:lstStyle/>
        <a:p>
          <a:pPr algn="ctr"/>
          <a:endParaRPr lang="en-US">
            <a:solidFill>
              <a:schemeClr val="bg1"/>
            </a:solidFill>
          </a:endParaRPr>
        </a:p>
      </dgm:t>
    </dgm:pt>
    <dgm:pt modelId="{311E601F-DB24-49FC-8BBA-0A0564D7E3E2}" type="sibTrans" cxnId="{4A0B8A93-F092-4B19-AFA0-AEABA3991F5B}">
      <dgm:prSet/>
      <dgm:spPr/>
      <dgm:t>
        <a:bodyPr/>
        <a:lstStyle/>
        <a:p>
          <a:pPr algn="ctr"/>
          <a:endParaRPr lang="en-US">
            <a:solidFill>
              <a:schemeClr val="bg1"/>
            </a:solidFill>
          </a:endParaRPr>
        </a:p>
      </dgm:t>
    </dgm:pt>
    <dgm:pt modelId="{DFD88118-970B-448A-AFD4-C1BFCA2A1C71}">
      <dgm:prSet/>
      <dgm:spPr/>
      <dgm:t>
        <a:bodyPr/>
        <a:lstStyle/>
        <a:p>
          <a:pPr algn="ctr" rtl="0"/>
          <a:r>
            <a:rPr lang="en-US">
              <a:solidFill>
                <a:schemeClr val="bg1"/>
              </a:solidFill>
            </a:rPr>
            <a:t>Student-Driven</a:t>
          </a:r>
        </a:p>
      </dgm:t>
    </dgm:pt>
    <dgm:pt modelId="{9AD999A8-523E-4FC0-AEF7-E6B234F88E61}" type="parTrans" cxnId="{91B6E903-6B32-489D-A692-40C6FE11ADB4}">
      <dgm:prSet/>
      <dgm:spPr/>
      <dgm:t>
        <a:bodyPr/>
        <a:lstStyle/>
        <a:p>
          <a:pPr algn="ctr"/>
          <a:endParaRPr lang="en-US">
            <a:solidFill>
              <a:schemeClr val="bg1"/>
            </a:solidFill>
          </a:endParaRPr>
        </a:p>
      </dgm:t>
    </dgm:pt>
    <dgm:pt modelId="{5B3163E2-D077-4B2F-A812-E57F5300632C}" type="sibTrans" cxnId="{91B6E903-6B32-489D-A692-40C6FE11ADB4}">
      <dgm:prSet/>
      <dgm:spPr/>
      <dgm:t>
        <a:bodyPr/>
        <a:lstStyle/>
        <a:p>
          <a:pPr algn="ctr"/>
          <a:endParaRPr lang="en-US">
            <a:solidFill>
              <a:schemeClr val="bg1"/>
            </a:solidFill>
          </a:endParaRPr>
        </a:p>
      </dgm:t>
    </dgm:pt>
    <dgm:pt modelId="{98C07080-C005-475B-BFA5-9EB3337F3083}">
      <dgm:prSet/>
      <dgm:spPr/>
      <dgm:t>
        <a:bodyPr/>
        <a:lstStyle/>
        <a:p>
          <a:pPr algn="ctr" rtl="0"/>
          <a:r>
            <a:rPr lang="en-US" dirty="0">
              <a:solidFill>
                <a:schemeClr val="bg1"/>
              </a:solidFill>
            </a:rPr>
            <a:t>Multi-faceted Assessment</a:t>
          </a:r>
        </a:p>
      </dgm:t>
    </dgm:pt>
    <dgm:pt modelId="{5118A171-BF41-4639-BF52-484414771D7D}" type="parTrans" cxnId="{68FFFD37-2768-402C-9FFA-FF0FEE5D2F3A}">
      <dgm:prSet/>
      <dgm:spPr/>
      <dgm:t>
        <a:bodyPr/>
        <a:lstStyle/>
        <a:p>
          <a:pPr algn="ctr"/>
          <a:endParaRPr lang="en-US">
            <a:solidFill>
              <a:schemeClr val="bg1"/>
            </a:solidFill>
          </a:endParaRPr>
        </a:p>
      </dgm:t>
    </dgm:pt>
    <dgm:pt modelId="{4C606416-E7F0-45C4-9864-D63F206B9154}" type="sibTrans" cxnId="{68FFFD37-2768-402C-9FFA-FF0FEE5D2F3A}">
      <dgm:prSet/>
      <dgm:spPr/>
      <dgm:t>
        <a:bodyPr/>
        <a:lstStyle/>
        <a:p>
          <a:pPr algn="ctr"/>
          <a:endParaRPr lang="en-US">
            <a:solidFill>
              <a:schemeClr val="bg1"/>
            </a:solidFill>
          </a:endParaRPr>
        </a:p>
      </dgm:t>
    </dgm:pt>
    <dgm:pt modelId="{6854C067-B12D-4E14-BF9D-A69A213490BB}" type="pres">
      <dgm:prSet presAssocID="{277EE415-EBCE-4FCA-82E7-99765AFF547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5E85361-D8B3-4442-834B-1215707B75DF}" type="pres">
      <dgm:prSet presAssocID="{58D22009-0DAA-4CEE-8BFD-007840CB50E0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C59E002-94D3-419B-A912-4A0DB5B8AF81}" type="pres">
      <dgm:prSet presAssocID="{597F8E8F-AA27-47D3-A6F2-2BC5A2E22CEB}" presName="spacer" presStyleCnt="0"/>
      <dgm:spPr/>
    </dgm:pt>
    <dgm:pt modelId="{7FCF635A-D537-4D91-8DAB-01C657094B20}" type="pres">
      <dgm:prSet presAssocID="{593517EC-912B-42AC-B12E-8486CCE3E258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A20A7E8-DD59-4572-9E9F-DFE5762583EF}" type="pres">
      <dgm:prSet presAssocID="{F956B7F1-A55F-4CC1-AD20-9EF168D6850F}" presName="spacer" presStyleCnt="0"/>
      <dgm:spPr/>
    </dgm:pt>
    <dgm:pt modelId="{8305B279-1560-4BAD-9807-12C94A81810C}" type="pres">
      <dgm:prSet presAssocID="{73474EC9-7D70-47C1-9391-05D5C1C7AF04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725E7E-9BC8-4D07-B41B-D07968F59662}" type="pres">
      <dgm:prSet presAssocID="{311E601F-DB24-49FC-8BBA-0A0564D7E3E2}" presName="spacer" presStyleCnt="0"/>
      <dgm:spPr/>
    </dgm:pt>
    <dgm:pt modelId="{3A53659C-35A8-44DD-9ED9-06B17286D22A}" type="pres">
      <dgm:prSet presAssocID="{DFD88118-970B-448A-AFD4-C1BFCA2A1C71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3A82B0-F497-423E-9097-CCF155353295}" type="pres">
      <dgm:prSet presAssocID="{5B3163E2-D077-4B2F-A812-E57F5300632C}" presName="spacer" presStyleCnt="0"/>
      <dgm:spPr/>
    </dgm:pt>
    <dgm:pt modelId="{F3C9B570-A12E-44D7-90A3-E55123F23EC7}" type="pres">
      <dgm:prSet presAssocID="{98C07080-C005-475B-BFA5-9EB3337F3083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B99F5B9-2230-43F7-8A71-5576F5ADEEDD}" type="presOf" srcId="{73474EC9-7D70-47C1-9391-05D5C1C7AF04}" destId="{8305B279-1560-4BAD-9807-12C94A81810C}" srcOrd="0" destOrd="0" presId="urn:microsoft.com/office/officeart/2005/8/layout/vList2"/>
    <dgm:cxn modelId="{79BC3411-8D78-43F1-AC22-7C7DCF2232C4}" srcId="{277EE415-EBCE-4FCA-82E7-99765AFF547A}" destId="{58D22009-0DAA-4CEE-8BFD-007840CB50E0}" srcOrd="0" destOrd="0" parTransId="{F30AC848-2F2C-4C9D-92B4-346B5ABD5128}" sibTransId="{597F8E8F-AA27-47D3-A6F2-2BC5A2E22CEB}"/>
    <dgm:cxn modelId="{F14EC0CF-FAFA-4459-9701-483A9DF768B9}" type="presOf" srcId="{277EE415-EBCE-4FCA-82E7-99765AFF547A}" destId="{6854C067-B12D-4E14-BF9D-A69A213490BB}" srcOrd="0" destOrd="0" presId="urn:microsoft.com/office/officeart/2005/8/layout/vList2"/>
    <dgm:cxn modelId="{B4C2ED92-2195-40D0-A6E1-24F83B5B3799}" type="presOf" srcId="{593517EC-912B-42AC-B12E-8486CCE3E258}" destId="{7FCF635A-D537-4D91-8DAB-01C657094B20}" srcOrd="0" destOrd="0" presId="urn:microsoft.com/office/officeart/2005/8/layout/vList2"/>
    <dgm:cxn modelId="{08B54D0C-8801-4E96-BA41-FBD984F0DDD6}" type="presOf" srcId="{DFD88118-970B-448A-AFD4-C1BFCA2A1C71}" destId="{3A53659C-35A8-44DD-9ED9-06B17286D22A}" srcOrd="0" destOrd="0" presId="urn:microsoft.com/office/officeart/2005/8/layout/vList2"/>
    <dgm:cxn modelId="{22A2C051-886F-48E8-9CB6-E35CB3308852}" type="presOf" srcId="{58D22009-0DAA-4CEE-8BFD-007840CB50E0}" destId="{25E85361-D8B3-4442-834B-1215707B75DF}" srcOrd="0" destOrd="0" presId="urn:microsoft.com/office/officeart/2005/8/layout/vList2"/>
    <dgm:cxn modelId="{4A0B8A93-F092-4B19-AFA0-AEABA3991F5B}" srcId="{277EE415-EBCE-4FCA-82E7-99765AFF547A}" destId="{73474EC9-7D70-47C1-9391-05D5C1C7AF04}" srcOrd="2" destOrd="0" parTransId="{F33D2372-1F49-4E61-AEBF-CA31E02B7ABD}" sibTransId="{311E601F-DB24-49FC-8BBA-0A0564D7E3E2}"/>
    <dgm:cxn modelId="{68FFFD37-2768-402C-9FFA-FF0FEE5D2F3A}" srcId="{277EE415-EBCE-4FCA-82E7-99765AFF547A}" destId="{98C07080-C005-475B-BFA5-9EB3337F3083}" srcOrd="4" destOrd="0" parTransId="{5118A171-BF41-4639-BF52-484414771D7D}" sibTransId="{4C606416-E7F0-45C4-9864-D63F206B9154}"/>
    <dgm:cxn modelId="{AB7C6302-9BE8-4430-AC96-1482C980BEFA}" srcId="{277EE415-EBCE-4FCA-82E7-99765AFF547A}" destId="{593517EC-912B-42AC-B12E-8486CCE3E258}" srcOrd="1" destOrd="0" parTransId="{6B52EF4A-F40A-4FBC-8A42-14213575687C}" sibTransId="{F956B7F1-A55F-4CC1-AD20-9EF168D6850F}"/>
    <dgm:cxn modelId="{91B6E903-6B32-489D-A692-40C6FE11ADB4}" srcId="{277EE415-EBCE-4FCA-82E7-99765AFF547A}" destId="{DFD88118-970B-448A-AFD4-C1BFCA2A1C71}" srcOrd="3" destOrd="0" parTransId="{9AD999A8-523E-4FC0-AEF7-E6B234F88E61}" sibTransId="{5B3163E2-D077-4B2F-A812-E57F5300632C}"/>
    <dgm:cxn modelId="{74FF0D9A-F94F-49DB-BFB3-771AAA3B980A}" type="presOf" srcId="{98C07080-C005-475B-BFA5-9EB3337F3083}" destId="{F3C9B570-A12E-44D7-90A3-E55123F23EC7}" srcOrd="0" destOrd="0" presId="urn:microsoft.com/office/officeart/2005/8/layout/vList2"/>
    <dgm:cxn modelId="{E9807313-9A56-418F-BE27-63AADB013F72}" type="presParOf" srcId="{6854C067-B12D-4E14-BF9D-A69A213490BB}" destId="{25E85361-D8B3-4442-834B-1215707B75DF}" srcOrd="0" destOrd="0" presId="urn:microsoft.com/office/officeart/2005/8/layout/vList2"/>
    <dgm:cxn modelId="{46838E66-D79B-4ADD-A7B2-973426AD41CC}" type="presParOf" srcId="{6854C067-B12D-4E14-BF9D-A69A213490BB}" destId="{EC59E002-94D3-419B-A912-4A0DB5B8AF81}" srcOrd="1" destOrd="0" presId="urn:microsoft.com/office/officeart/2005/8/layout/vList2"/>
    <dgm:cxn modelId="{8CF44376-1DB2-46C0-84F9-AD9D6CB18D12}" type="presParOf" srcId="{6854C067-B12D-4E14-BF9D-A69A213490BB}" destId="{7FCF635A-D537-4D91-8DAB-01C657094B20}" srcOrd="2" destOrd="0" presId="urn:microsoft.com/office/officeart/2005/8/layout/vList2"/>
    <dgm:cxn modelId="{13EF4911-E032-4F61-A33B-48876C9863E2}" type="presParOf" srcId="{6854C067-B12D-4E14-BF9D-A69A213490BB}" destId="{EA20A7E8-DD59-4572-9E9F-DFE5762583EF}" srcOrd="3" destOrd="0" presId="urn:microsoft.com/office/officeart/2005/8/layout/vList2"/>
    <dgm:cxn modelId="{562E9245-5E80-42EF-8EF1-8E1C2FF9ED3D}" type="presParOf" srcId="{6854C067-B12D-4E14-BF9D-A69A213490BB}" destId="{8305B279-1560-4BAD-9807-12C94A81810C}" srcOrd="4" destOrd="0" presId="urn:microsoft.com/office/officeart/2005/8/layout/vList2"/>
    <dgm:cxn modelId="{6452A9DA-2318-402B-9A8C-2F3728E3AF61}" type="presParOf" srcId="{6854C067-B12D-4E14-BF9D-A69A213490BB}" destId="{E8725E7E-9BC8-4D07-B41B-D07968F59662}" srcOrd="5" destOrd="0" presId="urn:microsoft.com/office/officeart/2005/8/layout/vList2"/>
    <dgm:cxn modelId="{3F0B6858-DBC8-4119-9350-C494B6A7BE2C}" type="presParOf" srcId="{6854C067-B12D-4E14-BF9D-A69A213490BB}" destId="{3A53659C-35A8-44DD-9ED9-06B17286D22A}" srcOrd="6" destOrd="0" presId="urn:microsoft.com/office/officeart/2005/8/layout/vList2"/>
    <dgm:cxn modelId="{2CDA3667-002B-4DF0-B775-B7BA81224BA3}" type="presParOf" srcId="{6854C067-B12D-4E14-BF9D-A69A213490BB}" destId="{F13A82B0-F497-423E-9097-CCF155353295}" srcOrd="7" destOrd="0" presId="urn:microsoft.com/office/officeart/2005/8/layout/vList2"/>
    <dgm:cxn modelId="{6A14AE23-BCFB-4D87-8C7B-FF6A54DB979D}" type="presParOf" srcId="{6854C067-B12D-4E14-BF9D-A69A213490BB}" destId="{F3C9B570-A12E-44D7-90A3-E55123F23EC7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E85361-D8B3-4442-834B-1215707B75DF}">
      <dsp:nvSpPr>
        <dsp:cNvPr id="0" name=""/>
        <dsp:cNvSpPr/>
      </dsp:nvSpPr>
      <dsp:spPr>
        <a:xfrm>
          <a:off x="0" y="48282"/>
          <a:ext cx="9601200" cy="51761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>
              <a:solidFill>
                <a:schemeClr val="bg1"/>
              </a:solidFill>
            </a:rPr>
            <a:t>Establishing Real-World Connections</a:t>
          </a:r>
        </a:p>
      </dsp:txBody>
      <dsp:txXfrm>
        <a:off x="25268" y="73550"/>
        <a:ext cx="9550664" cy="467079"/>
      </dsp:txXfrm>
    </dsp:sp>
    <dsp:sp modelId="{7FCF635A-D537-4D91-8DAB-01C657094B20}">
      <dsp:nvSpPr>
        <dsp:cNvPr id="0" name=""/>
        <dsp:cNvSpPr/>
      </dsp:nvSpPr>
      <dsp:spPr>
        <a:xfrm>
          <a:off x="0" y="629257"/>
          <a:ext cx="9601200" cy="517615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>
              <a:solidFill>
                <a:schemeClr val="bg1"/>
              </a:solidFill>
            </a:rPr>
            <a:t>Core to Learning</a:t>
          </a:r>
        </a:p>
      </dsp:txBody>
      <dsp:txXfrm>
        <a:off x="25268" y="654525"/>
        <a:ext cx="9550664" cy="467079"/>
      </dsp:txXfrm>
    </dsp:sp>
    <dsp:sp modelId="{8305B279-1560-4BAD-9807-12C94A81810C}">
      <dsp:nvSpPr>
        <dsp:cNvPr id="0" name=""/>
        <dsp:cNvSpPr/>
      </dsp:nvSpPr>
      <dsp:spPr>
        <a:xfrm>
          <a:off x="0" y="1210232"/>
          <a:ext cx="9601200" cy="517615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>
              <a:solidFill>
                <a:schemeClr val="bg1"/>
              </a:solidFill>
            </a:rPr>
            <a:t>Structured Collaboration</a:t>
          </a:r>
        </a:p>
      </dsp:txBody>
      <dsp:txXfrm>
        <a:off x="25268" y="1235500"/>
        <a:ext cx="9550664" cy="467079"/>
      </dsp:txXfrm>
    </dsp:sp>
    <dsp:sp modelId="{3A53659C-35A8-44DD-9ED9-06B17286D22A}">
      <dsp:nvSpPr>
        <dsp:cNvPr id="0" name=""/>
        <dsp:cNvSpPr/>
      </dsp:nvSpPr>
      <dsp:spPr>
        <a:xfrm>
          <a:off x="0" y="1791208"/>
          <a:ext cx="9601200" cy="517615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>
              <a:solidFill>
                <a:schemeClr val="bg1"/>
              </a:solidFill>
            </a:rPr>
            <a:t>Student-Driven</a:t>
          </a:r>
        </a:p>
      </dsp:txBody>
      <dsp:txXfrm>
        <a:off x="25268" y="1816476"/>
        <a:ext cx="9550664" cy="467079"/>
      </dsp:txXfrm>
    </dsp:sp>
    <dsp:sp modelId="{F3C9B570-A12E-44D7-90A3-E55123F23EC7}">
      <dsp:nvSpPr>
        <dsp:cNvPr id="0" name=""/>
        <dsp:cNvSpPr/>
      </dsp:nvSpPr>
      <dsp:spPr>
        <a:xfrm>
          <a:off x="0" y="2372183"/>
          <a:ext cx="9601200" cy="517615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>
              <a:solidFill>
                <a:schemeClr val="bg1"/>
              </a:solidFill>
            </a:rPr>
            <a:t>Multi-faceted Assessment</a:t>
          </a:r>
        </a:p>
      </dsp:txBody>
      <dsp:txXfrm>
        <a:off x="25268" y="2397451"/>
        <a:ext cx="9550664" cy="46707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732B1A-C398-4E0F-9F98-CF4960E4978E}" type="datetimeFigureOut">
              <a:rPr lang="en-US" smtClean="0"/>
              <a:t>3/25/2020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66DA78-A2C6-4881-8D06-1B857EAF89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3319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Spaghetti image: Marco </a:t>
            </a:r>
            <a:r>
              <a:rPr lang="en-US" dirty="0" err="1"/>
              <a:t>Verch</a:t>
            </a:r>
            <a:r>
              <a:rPr lang="en-US" dirty="0"/>
              <a:t>, https://www.flickr.com/photos/149561324@N03/46027022024</a:t>
            </a:r>
          </a:p>
          <a:p>
            <a:r>
              <a:rPr lang="en-US" dirty="0"/>
              <a:t>Tape image: </a:t>
            </a:r>
            <a:r>
              <a:rPr lang="en-US" dirty="0" err="1"/>
              <a:t>wian</a:t>
            </a:r>
            <a:r>
              <a:rPr lang="en-US" dirty="0"/>
              <a:t>,</a:t>
            </a:r>
            <a:r>
              <a:rPr lang="en-US" baseline="0" dirty="0"/>
              <a:t> </a:t>
            </a:r>
            <a:r>
              <a:rPr lang="en-US" dirty="0"/>
              <a:t>https://pixabay.com/photos/tape-paper-tape-artist-tape-clear-3682989/</a:t>
            </a:r>
          </a:p>
          <a:p>
            <a:r>
              <a:rPr lang="en-US" dirty="0"/>
              <a:t>String image: Fcb981, https://en.wikipedia.org/wiki/File:Spool_of_string.jpg</a:t>
            </a:r>
          </a:p>
          <a:p>
            <a:r>
              <a:rPr lang="en-US" dirty="0"/>
              <a:t>Marshmallow</a:t>
            </a:r>
            <a:r>
              <a:rPr lang="en-US" baseline="0" dirty="0"/>
              <a:t> image:  Choo </a:t>
            </a:r>
            <a:r>
              <a:rPr lang="en-US" baseline="0" dirty="0" err="1"/>
              <a:t>Yut</a:t>
            </a:r>
            <a:r>
              <a:rPr lang="en-US" baseline="0" dirty="0"/>
              <a:t> </a:t>
            </a:r>
            <a:r>
              <a:rPr lang="en-US" baseline="0" dirty="0" err="1"/>
              <a:t>Shing</a:t>
            </a:r>
            <a:r>
              <a:rPr lang="en-US" baseline="0" dirty="0"/>
              <a:t>, https://www.flickr.com/photos/25802865@N08/15037021452/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6DA78-A2C6-4881-8D06-1B857EAF89A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075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slides about pblworks.org were updated in January 2020 from a previous version</a:t>
            </a:r>
            <a:r>
              <a:rPr lang="en-US" baseline="0" dirty="0"/>
              <a:t> to reflect changes to the website</a:t>
            </a:r>
            <a:r>
              <a:rPr lang="en-US" dirty="0"/>
              <a:t>. Users should check</a:t>
            </a:r>
            <a:r>
              <a:rPr lang="en-US" baseline="0" dirty="0"/>
              <a:t> pblworks.org to determine if the current version is still appropriate.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6DA78-A2C6-4881-8D06-1B857EAF89A4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3825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slides about pblworks.org were updated in January 2020 from a previous version</a:t>
            </a:r>
            <a:r>
              <a:rPr lang="en-US" baseline="0" dirty="0"/>
              <a:t> to reflect changes to the website</a:t>
            </a:r>
            <a:r>
              <a:rPr lang="en-US" dirty="0"/>
              <a:t>. Users should check</a:t>
            </a:r>
            <a:r>
              <a:rPr lang="en-US" baseline="0" dirty="0"/>
              <a:t> pblworks.org to determine if the current version is still appropriate.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6DA78-A2C6-4881-8D06-1B857EAF89A4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5960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Tower image:</a:t>
            </a:r>
            <a:r>
              <a:rPr lang="en-US" baseline="0" dirty="0"/>
              <a:t> IDEO, https://www.flickr.com/photos/ideopostcards/6988820848</a:t>
            </a:r>
          </a:p>
          <a:p>
            <a:r>
              <a:rPr lang="en-US" dirty="0"/>
              <a:t>Spaghetti image: Marco </a:t>
            </a:r>
            <a:r>
              <a:rPr lang="en-US" dirty="0" err="1"/>
              <a:t>Verch</a:t>
            </a:r>
            <a:r>
              <a:rPr lang="en-US" dirty="0"/>
              <a:t>, https://www.flickr.com/photos/149561324@N03/46027022024</a:t>
            </a:r>
          </a:p>
          <a:p>
            <a:r>
              <a:rPr lang="en-US" dirty="0"/>
              <a:t>Tape image: </a:t>
            </a:r>
            <a:r>
              <a:rPr lang="en-US" dirty="0" err="1"/>
              <a:t>wian</a:t>
            </a:r>
            <a:r>
              <a:rPr lang="en-US" dirty="0"/>
              <a:t>,</a:t>
            </a:r>
            <a:r>
              <a:rPr lang="en-US" baseline="0" dirty="0"/>
              <a:t> </a:t>
            </a:r>
            <a:r>
              <a:rPr lang="en-US" dirty="0"/>
              <a:t>https://pixabay.com/photos/tape-paper-tape-artist-tape-clear-3682989/</a:t>
            </a:r>
          </a:p>
          <a:p>
            <a:r>
              <a:rPr lang="en-US" dirty="0"/>
              <a:t>String image: Fcb981, https://en.wikipedia.org/wiki/File:Spool_of_string.jpg</a:t>
            </a:r>
          </a:p>
          <a:p>
            <a:r>
              <a:rPr lang="en-US" dirty="0"/>
              <a:t>Marshmallow</a:t>
            </a:r>
            <a:r>
              <a:rPr lang="en-US" baseline="0" dirty="0"/>
              <a:t> image:  Choo </a:t>
            </a:r>
            <a:r>
              <a:rPr lang="en-US" baseline="0" dirty="0" err="1"/>
              <a:t>Yut</a:t>
            </a:r>
            <a:r>
              <a:rPr lang="en-US" baseline="0" dirty="0"/>
              <a:t> </a:t>
            </a:r>
            <a:r>
              <a:rPr lang="en-US" baseline="0" dirty="0" err="1"/>
              <a:t>Shing</a:t>
            </a:r>
            <a:r>
              <a:rPr lang="en-US" baseline="0" dirty="0"/>
              <a:t>, https://www.flickr.com/photos/25802865@N08/15037021452/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6DA78-A2C6-4881-8D06-1B857EAF89A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4293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Image credit: </a:t>
            </a:r>
            <a:r>
              <a:rPr lang="en-US" dirty="0" err="1"/>
              <a:t>Karabo</a:t>
            </a:r>
            <a:r>
              <a:rPr lang="en-US" dirty="0"/>
              <a:t>,</a:t>
            </a:r>
            <a:r>
              <a:rPr lang="en-US" baseline="0" dirty="0"/>
              <a:t> https://commons.wikimedia.org/wiki/File:Groupwork.jpg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6DA78-A2C6-4881-8D06-1B857EAF89A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7028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did not include the actual video clip here because of new BIE Terms of Use.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66DA78-A2C6-4881-8D06-1B857EAF89A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6586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slides about pblworks.org were updated in January 2020 from a previous version</a:t>
            </a:r>
            <a:r>
              <a:rPr lang="en-US" baseline="0" dirty="0"/>
              <a:t> to reflect changes to the website</a:t>
            </a:r>
            <a:r>
              <a:rPr lang="en-US" dirty="0"/>
              <a:t>. Users should check</a:t>
            </a:r>
            <a:r>
              <a:rPr lang="en-US" baseline="0" dirty="0"/>
              <a:t> pblworks.org to determine if the current version is still appropriate.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6DA78-A2C6-4881-8D06-1B857EAF89A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5839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slides about pblworks.org were updated in January 2020 from a previous version</a:t>
            </a:r>
            <a:r>
              <a:rPr lang="en-US" baseline="0" dirty="0"/>
              <a:t> to reflect changes to the website</a:t>
            </a:r>
            <a:r>
              <a:rPr lang="en-US" dirty="0"/>
              <a:t>. Users should check</a:t>
            </a:r>
            <a:r>
              <a:rPr lang="en-US" baseline="0" dirty="0"/>
              <a:t> pblworks.org to determine if the current version is still appropriate.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6DA78-A2C6-4881-8D06-1B857EAF89A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0340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slides about pblworks.org were updated in January 2020 from a previous version</a:t>
            </a:r>
            <a:r>
              <a:rPr lang="en-US" baseline="0" dirty="0"/>
              <a:t> to reflect changes to the website</a:t>
            </a:r>
            <a:r>
              <a:rPr lang="en-US" dirty="0"/>
              <a:t>. Users should check</a:t>
            </a:r>
            <a:r>
              <a:rPr lang="en-US" baseline="0" dirty="0"/>
              <a:t> pblworks.org to determine if the current version is still appropriate.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6DA78-A2C6-4881-8D06-1B857EAF89A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7221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slides about pblworks.org were updated in January 2020 from a previous version</a:t>
            </a:r>
            <a:r>
              <a:rPr lang="en-US" baseline="0" dirty="0"/>
              <a:t> to reflect changes to the website</a:t>
            </a:r>
            <a:r>
              <a:rPr lang="en-US" dirty="0"/>
              <a:t>. Users should check</a:t>
            </a:r>
            <a:r>
              <a:rPr lang="en-US" baseline="0" dirty="0"/>
              <a:t> pblworks.org to determine if the current version is still appropriate.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6DA78-A2C6-4881-8D06-1B857EAF89A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4988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slides about pblworks.org were updated in January 2020 from a previous version</a:t>
            </a:r>
            <a:r>
              <a:rPr lang="en-US" baseline="0" dirty="0"/>
              <a:t> to reflect changes to the website</a:t>
            </a:r>
            <a:r>
              <a:rPr lang="en-US" dirty="0"/>
              <a:t>. Users should check</a:t>
            </a:r>
            <a:r>
              <a:rPr lang="en-US" baseline="0" dirty="0"/>
              <a:t> pblworks.org to determine if the current version is still appropriate.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6DA78-A2C6-4881-8D06-1B857EAF89A4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7412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CED730F2-0E51-474E-AC39-504B4B422D23}" type="datetimeFigureOut">
              <a:rPr lang="en-US" smtClean="0"/>
              <a:t>3/25/2020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35445A5B-24E1-455F-938A-1A40A868B7A5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72626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730F2-0E51-474E-AC39-504B4B422D23}" type="datetimeFigureOut">
              <a:rPr lang="en-US" smtClean="0"/>
              <a:t>3/25/2020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45A5B-24E1-455F-938A-1A40A868B7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4592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730F2-0E51-474E-AC39-504B4B422D23}" type="datetimeFigureOut">
              <a:rPr lang="en-US" smtClean="0"/>
              <a:t>3/25/2020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45A5B-24E1-455F-938A-1A40A868B7A5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56023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730F2-0E51-474E-AC39-504B4B422D23}" type="datetimeFigureOut">
              <a:rPr lang="en-US" smtClean="0"/>
              <a:t>3/25/2020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45A5B-24E1-455F-938A-1A40A868B7A5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42996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730F2-0E51-474E-AC39-504B4B422D23}" type="datetimeFigureOut">
              <a:rPr lang="en-US" smtClean="0"/>
              <a:t>3/25/2020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45A5B-24E1-455F-938A-1A40A868B7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2462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730F2-0E51-474E-AC39-504B4B422D23}" type="datetimeFigureOut">
              <a:rPr lang="en-US" smtClean="0"/>
              <a:t>3/25/2020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45A5B-24E1-455F-938A-1A40A868B7A5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39125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730F2-0E51-474E-AC39-504B4B422D23}" type="datetimeFigureOut">
              <a:rPr lang="en-US" smtClean="0"/>
              <a:t>3/25/2020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45A5B-24E1-455F-938A-1A40A868B7A5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72167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730F2-0E51-474E-AC39-504B4B422D23}" type="datetimeFigureOut">
              <a:rPr lang="en-US" smtClean="0"/>
              <a:t>3/25/2020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45A5B-24E1-455F-938A-1A40A868B7A5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35441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730F2-0E51-474E-AC39-504B4B422D23}" type="datetimeFigureOut">
              <a:rPr lang="en-US" smtClean="0"/>
              <a:t>3/25/2020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45A5B-24E1-455F-938A-1A40A868B7A5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2417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730F2-0E51-474E-AC39-504B4B422D23}" type="datetimeFigureOut">
              <a:rPr lang="en-US" smtClean="0"/>
              <a:t>3/25/2020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45A5B-24E1-455F-938A-1A40A868B7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5373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730F2-0E51-474E-AC39-504B4B422D23}" type="datetimeFigureOut">
              <a:rPr lang="en-US" smtClean="0"/>
              <a:t>3/25/2020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45A5B-24E1-455F-938A-1A40A868B7A5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20005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730F2-0E51-474E-AC39-504B4B422D23}" type="datetimeFigureOut">
              <a:rPr lang="en-US" smtClean="0"/>
              <a:t>3/25/2020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45A5B-24E1-455F-938A-1A40A868B7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9427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730F2-0E51-474E-AC39-504B4B422D23}" type="datetimeFigureOut">
              <a:rPr lang="en-US" smtClean="0"/>
              <a:t>3/25/2020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45A5B-24E1-455F-938A-1A40A868B7A5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24916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730F2-0E51-474E-AC39-504B4B422D23}" type="datetimeFigureOut">
              <a:rPr lang="en-US" smtClean="0"/>
              <a:t>3/25/2020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45A5B-24E1-455F-938A-1A40A868B7A5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97384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730F2-0E51-474E-AC39-504B4B422D23}" type="datetimeFigureOut">
              <a:rPr lang="en-US" smtClean="0"/>
              <a:t>3/25/2020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45A5B-24E1-455F-938A-1A40A868B7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0891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730F2-0E51-474E-AC39-504B4B422D23}" type="datetimeFigureOut">
              <a:rPr lang="en-US" smtClean="0"/>
              <a:t>3/25/2020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45A5B-24E1-455F-938A-1A40A868B7A5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07871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730F2-0E51-474E-AC39-504B4B422D23}" type="datetimeFigureOut">
              <a:rPr lang="en-US" smtClean="0"/>
              <a:t>3/25/2020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45A5B-24E1-455F-938A-1A40A868B7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7554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ED730F2-0E51-474E-AC39-504B4B422D23}" type="datetimeFigureOut">
              <a:rPr lang="en-US" smtClean="0"/>
              <a:t>3/25/2020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5445A5B-24E1-455F-938A-1A40A868B7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278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  <p:sldLayoutId id="2147483759" r:id="rId12"/>
    <p:sldLayoutId id="2147483760" r:id="rId13"/>
    <p:sldLayoutId id="2147483761" r:id="rId14"/>
    <p:sldLayoutId id="2147483762" r:id="rId15"/>
    <p:sldLayoutId id="2147483763" r:id="rId16"/>
    <p:sldLayoutId id="2147483764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ie.org/object/video/it_really_actually_changed_my_life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www.bie.org/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hyperlink" Target="http://www.edutopia.org/video/5-keys-rigorous-project-based-learning" TargetMode="Externa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blworks.org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49266" y="3346247"/>
            <a:ext cx="6815669" cy="1515533"/>
          </a:xfrm>
        </p:spPr>
        <p:txBody>
          <a:bodyPr/>
          <a:lstStyle/>
          <a:p>
            <a:r>
              <a:rPr lang="en-US" sz="4400" dirty="0"/>
              <a:t>Using Project-Based Learning </a:t>
            </a:r>
            <a:br>
              <a:rPr lang="en-US" sz="4400" dirty="0"/>
            </a:br>
            <a:r>
              <a:rPr lang="en-US" sz="4400" dirty="0"/>
              <a:t>to Deepen Learning </a:t>
            </a:r>
            <a:br>
              <a:rPr lang="en-US" sz="4400" dirty="0"/>
            </a:br>
            <a:r>
              <a:rPr lang="en-US" sz="4400" dirty="0"/>
              <a:t>and Engagement</a:t>
            </a:r>
          </a:p>
        </p:txBody>
      </p:sp>
      <p:pic>
        <p:nvPicPr>
          <p:cNvPr id="4" name="Picture 3" descr="Everyone Graduates Center logo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54" y="5645622"/>
            <a:ext cx="3095625" cy="904875"/>
          </a:xfrm>
          <a:prstGeom prst="rect">
            <a:avLst/>
          </a:prstGeom>
        </p:spPr>
      </p:pic>
      <p:pic>
        <p:nvPicPr>
          <p:cNvPr id="6" name="Picture 5" descr="Johns Hopkins School of Education logo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5643" y="5889904"/>
            <a:ext cx="2985512" cy="572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06412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31CAAB-5F29-4F29-9098-E07028E34C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INSERT VIDEO HERE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83FF6C-BB3E-4D7F-8AF9-567F510227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82309" y="4272741"/>
            <a:ext cx="8957734" cy="1546167"/>
          </a:xfrm>
        </p:spPr>
        <p:txBody>
          <a:bodyPr>
            <a:normAutofit/>
          </a:bodyPr>
          <a:lstStyle/>
          <a:p>
            <a:r>
              <a:rPr lang="en-US" u="sng" dirty="0">
                <a:solidFill>
                  <a:schemeClr val="accent1">
                    <a:lumMod val="50000"/>
                  </a:schemeClr>
                </a:solidFill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http://www.bie.org/object/video/it_really_actually_changed_my_life</a:t>
            </a:r>
            <a:endParaRPr lang="en-US" u="sng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When you register at Buck Institute for Education PBLWORKS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hlinkClick r:id="rId4"/>
              </a:rPr>
              <a:t>www.bie.org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, you can access this video to show to teachers (at no cost)</a:t>
            </a:r>
          </a:p>
          <a:p>
            <a:endParaRPr lang="en-US" u="sng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27850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Debrief of PBL Video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/>
              <a:t>What did you find striking or interesting about student perceptions of PBL?</a:t>
            </a:r>
            <a:br>
              <a:rPr lang="en-US" sz="3600" dirty="0"/>
            </a:br>
            <a:endParaRPr lang="en-US" sz="3600" dirty="0"/>
          </a:p>
          <a:p>
            <a:pPr marL="0" indent="0">
              <a:buNone/>
            </a:pPr>
            <a:r>
              <a:rPr lang="en-US" sz="3600" dirty="0"/>
              <a:t>How do the points made by students match your experience as an educator?</a:t>
            </a:r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017742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Barriers and </a:t>
            </a:r>
            <a:r>
              <a:rPr lang="en-US" dirty="0" smtClean="0"/>
              <a:t>Obstacles </a:t>
            </a:r>
            <a:r>
              <a:rPr lang="en-US" dirty="0"/>
              <a:t>to PBL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49459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5 Keys to PBL</a:t>
            </a:r>
          </a:p>
        </p:txBody>
      </p:sp>
      <p:graphicFrame>
        <p:nvGraphicFramePr>
          <p:cNvPr id="4" name="Content Placeholder 3" descr="Colored background behind text boxes listing each key to project-based learning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49698993"/>
              </p:ext>
            </p:extLst>
          </p:nvPr>
        </p:nvGraphicFramePr>
        <p:xfrm>
          <a:off x="1295400" y="2557463"/>
          <a:ext cx="9601200" cy="29380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 4"/>
          <p:cNvSpPr/>
          <p:nvPr/>
        </p:nvSpPr>
        <p:spPr>
          <a:xfrm>
            <a:off x="1295400" y="5648136"/>
            <a:ext cx="723899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From  </a:t>
            </a:r>
            <a:r>
              <a:rPr lang="en-US" dirty="0">
                <a:hlinkClick r:id="rId7" tooltip="Link to a video on the Edutopia website outlining keys to project-based learning"/>
              </a:rPr>
              <a:t>http://www.edutopia.org/video/5-keys-rigorous-project-based-learning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14813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PBL Exploration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We will explore more ideas </a:t>
            </a:r>
            <a:r>
              <a:rPr lang="en-US" sz="2800"/>
              <a:t>for PBL</a:t>
            </a:r>
          </a:p>
          <a:p>
            <a:r>
              <a:rPr lang="en-US" sz="2800"/>
              <a:t>Check </a:t>
            </a:r>
            <a:r>
              <a:rPr lang="en-US" sz="2800" dirty="0"/>
              <a:t>out this resource:  </a:t>
            </a:r>
            <a:r>
              <a:rPr lang="en-US" sz="5400" dirty="0">
                <a:hlinkClick r:id="rId3"/>
              </a:rPr>
              <a:t>www.pblworks.org</a:t>
            </a:r>
            <a:endParaRPr lang="en-US" sz="5400" dirty="0"/>
          </a:p>
          <a:p>
            <a:r>
              <a:rPr lang="en-US" sz="2800" dirty="0"/>
              <a:t>Register (free) to get access to resources</a:t>
            </a:r>
          </a:p>
          <a:p>
            <a:r>
              <a:rPr lang="en-US" sz="2800" dirty="0"/>
              <a:t>Examine the various topics, and generate an idea for a project you could implement in your classroom</a:t>
            </a:r>
          </a:p>
          <a:p>
            <a:endParaRPr lang="en-US" sz="2800" dirty="0"/>
          </a:p>
          <a:p>
            <a:endParaRPr lang="en-US" sz="2800" dirty="0"/>
          </a:p>
          <a:p>
            <a:pPr lvl="1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9316239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718357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www.pblworks.org</a:t>
            </a:r>
          </a:p>
        </p:txBody>
      </p:sp>
      <p:pic>
        <p:nvPicPr>
          <p:cNvPr id="4" name="Picture 3" descr="Screenshot of the pblworks.org website"/>
          <p:cNvPicPr>
            <a:picLocks noChangeAspect="1"/>
          </p:cNvPicPr>
          <p:nvPr/>
        </p:nvPicPr>
        <p:blipFill rotWithShape="1">
          <a:blip r:embed="rId3"/>
          <a:srcRect l="283" t="8866" r="1417" b="25891"/>
          <a:stretch/>
        </p:blipFill>
        <p:spPr>
          <a:xfrm>
            <a:off x="838200" y="1364688"/>
            <a:ext cx="10515600" cy="4747262"/>
          </a:xfrm>
          <a:prstGeom prst="rect">
            <a:avLst/>
          </a:prstGeom>
        </p:spPr>
      </p:pic>
      <p:cxnSp>
        <p:nvCxnSpPr>
          <p:cNvPr id="6" name="Straight Arrow Connector 5" descr="Arrow pointing to where users can access the search feature on pblworks.org"/>
          <p:cNvCxnSpPr/>
          <p:nvPr/>
        </p:nvCxnSpPr>
        <p:spPr>
          <a:xfrm flipH="1">
            <a:off x="10828017" y="832104"/>
            <a:ext cx="483111" cy="627838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01312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718357"/>
            <a:ext cx="12191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my.pblworks.org/resources</a:t>
            </a:r>
          </a:p>
        </p:txBody>
      </p:sp>
      <p:pic>
        <p:nvPicPr>
          <p:cNvPr id="2" name="Picture 1" descr="Screenshot of the resources page on the PBL Works website"/>
          <p:cNvPicPr>
            <a:picLocks noChangeAspect="1"/>
          </p:cNvPicPr>
          <p:nvPr/>
        </p:nvPicPr>
        <p:blipFill rotWithShape="1">
          <a:blip r:embed="rId3"/>
          <a:srcRect l="310" t="44191" r="1321" b="277"/>
          <a:stretch/>
        </p:blipFill>
        <p:spPr>
          <a:xfrm>
            <a:off x="838199" y="1364688"/>
            <a:ext cx="10515600" cy="4538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58564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718357"/>
            <a:ext cx="12191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my.pblworks.org/projects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5561777"/>
            <a:ext cx="12191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Choose a subject – get links to sample units</a:t>
            </a:r>
          </a:p>
        </p:txBody>
      </p:sp>
      <p:pic>
        <p:nvPicPr>
          <p:cNvPr id="4" name="Picture 3" descr="Screenshot of the projects page on the PBL Works website"/>
          <p:cNvPicPr>
            <a:picLocks noChangeAspect="1"/>
          </p:cNvPicPr>
          <p:nvPr/>
        </p:nvPicPr>
        <p:blipFill rotWithShape="1">
          <a:blip r:embed="rId3"/>
          <a:srcRect l="153" t="14737" r="1249" b="33789"/>
          <a:stretch/>
        </p:blipFill>
        <p:spPr>
          <a:xfrm>
            <a:off x="838199" y="1364688"/>
            <a:ext cx="10515600" cy="4197089"/>
          </a:xfrm>
          <a:prstGeom prst="rect">
            <a:avLst/>
          </a:prstGeom>
        </p:spPr>
      </p:pic>
      <p:cxnSp>
        <p:nvCxnSpPr>
          <p:cNvPr id="6" name="Straight Arrow Connector 5" descr="Arrow pointing to how users can filter projects by subject area"/>
          <p:cNvCxnSpPr/>
          <p:nvPr/>
        </p:nvCxnSpPr>
        <p:spPr>
          <a:xfrm>
            <a:off x="1362456" y="1673352"/>
            <a:ext cx="641602" cy="697306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42808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718357"/>
            <a:ext cx="12191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Examples of projects under “Health/PE”</a:t>
            </a:r>
          </a:p>
        </p:txBody>
      </p:sp>
      <p:pic>
        <p:nvPicPr>
          <p:cNvPr id="2" name="Picture 1" descr="Screenshot of projects listed on the PBL Works website under the health/PE subject area"/>
          <p:cNvPicPr>
            <a:picLocks noChangeAspect="1"/>
          </p:cNvPicPr>
          <p:nvPr/>
        </p:nvPicPr>
        <p:blipFill rotWithShape="1">
          <a:blip r:embed="rId3"/>
          <a:srcRect l="286" t="19855" r="1402" b="29920"/>
          <a:stretch/>
        </p:blipFill>
        <p:spPr>
          <a:xfrm>
            <a:off x="853439" y="1364688"/>
            <a:ext cx="10485119" cy="4095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1157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718357"/>
            <a:ext cx="12191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Examples of projects under “Fine Arts”</a:t>
            </a:r>
          </a:p>
        </p:txBody>
      </p:sp>
      <p:pic>
        <p:nvPicPr>
          <p:cNvPr id="3" name="Picture 2" descr="Screenshot of projects listed on the PBL Works website under the fine arts subject area"/>
          <p:cNvPicPr>
            <a:picLocks noChangeAspect="1"/>
          </p:cNvPicPr>
          <p:nvPr/>
        </p:nvPicPr>
        <p:blipFill rotWithShape="1">
          <a:blip r:embed="rId3"/>
          <a:srcRect l="300" t="14828" r="1325" b="35591"/>
          <a:stretch/>
        </p:blipFill>
        <p:spPr>
          <a:xfrm>
            <a:off x="854202" y="1364688"/>
            <a:ext cx="10483594" cy="4039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6010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Project-Based Learning (PBL)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r>
              <a:rPr lang="en-US" sz="2300" dirty="0"/>
              <a:t>Learning by doing</a:t>
            </a:r>
          </a:p>
          <a:p>
            <a:r>
              <a:rPr lang="en-US" sz="2300" dirty="0"/>
              <a:t>Real world connection</a:t>
            </a:r>
          </a:p>
          <a:p>
            <a:r>
              <a:rPr lang="en-US" sz="2300" dirty="0"/>
              <a:t>Engages student interest</a:t>
            </a:r>
          </a:p>
          <a:p>
            <a:r>
              <a:rPr lang="en-US" sz="2300" dirty="0"/>
              <a:t>Associated with higher or equally high student academic achievement outcomes</a:t>
            </a:r>
          </a:p>
          <a:p>
            <a:r>
              <a:rPr lang="en-US" sz="2300" dirty="0"/>
              <a:t>Teaches skills for real world of work</a:t>
            </a:r>
          </a:p>
        </p:txBody>
      </p:sp>
      <p:pic>
        <p:nvPicPr>
          <p:cNvPr id="3" name="Picture 2" descr="Photo of students working on project together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2" y="2628900"/>
            <a:ext cx="4619643" cy="3079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4846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718357"/>
            <a:ext cx="12191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Examples of projects under “World Languages”</a:t>
            </a:r>
          </a:p>
        </p:txBody>
      </p:sp>
      <p:pic>
        <p:nvPicPr>
          <p:cNvPr id="2" name="Picture 1" descr="Screenshot of projects listed on the PBL Works website under the world languages subject area"/>
          <p:cNvPicPr>
            <a:picLocks noChangeAspect="1"/>
          </p:cNvPicPr>
          <p:nvPr/>
        </p:nvPicPr>
        <p:blipFill rotWithShape="1">
          <a:blip r:embed="rId3"/>
          <a:srcRect l="231" t="20625" r="1402" b="6530"/>
          <a:stretch/>
        </p:blipFill>
        <p:spPr>
          <a:xfrm>
            <a:off x="838199" y="1364688"/>
            <a:ext cx="10515600" cy="429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7153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Teacher Reflection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What upcoming units and/or content standards could be addressed through a project-based learning approach?</a:t>
            </a:r>
          </a:p>
          <a:p>
            <a:r>
              <a:rPr lang="en-US" sz="2800" dirty="0"/>
              <a:t>What next steps could I take to plan a PBL mini-unit?</a:t>
            </a:r>
          </a:p>
          <a:p>
            <a:r>
              <a:rPr lang="en-US" sz="2800" dirty="0"/>
              <a:t>What resources and/or information do I need and how will I obtain these?</a:t>
            </a:r>
          </a:p>
          <a:p>
            <a:r>
              <a:rPr lang="en-US" sz="2800" dirty="0"/>
              <a:t>When and with whom will I discuss my planning further?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568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729049" y="976184"/>
            <a:ext cx="10873946" cy="1309815"/>
          </a:xfrm>
        </p:spPr>
        <p:txBody>
          <a:bodyPr>
            <a:normAutofit fontScale="90000"/>
          </a:bodyPr>
          <a:lstStyle/>
          <a:p>
            <a:r>
              <a:rPr lang="en-US" dirty="0"/>
              <a:t>For Final Upcoming Session:  </a:t>
            </a:r>
            <a:br>
              <a:rPr lang="en-US" dirty="0"/>
            </a:br>
            <a:r>
              <a:rPr lang="en-US" dirty="0"/>
              <a:t>Volunteer to Share </a:t>
            </a:r>
            <a:r>
              <a:rPr lang="en-US" dirty="0" smtClean="0"/>
              <a:t>From </a:t>
            </a:r>
            <a:r>
              <a:rPr lang="en-US" dirty="0"/>
              <a:t>Your Practice</a:t>
            </a:r>
          </a:p>
        </p:txBody>
      </p:sp>
      <p:sp>
        <p:nvSpPr>
          <p:cNvPr id="10" name="Title 3"/>
          <p:cNvSpPr>
            <a:spLocks noGrp="1"/>
          </p:cNvSpPr>
          <p:nvPr>
            <p:ph sz="half" idx="1"/>
          </p:nvPr>
        </p:nvSpPr>
        <p:spPr>
          <a:xfrm>
            <a:off x="1298448" y="2510893"/>
            <a:ext cx="4718304" cy="331012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/>
              <a:t>What have I done </a:t>
            </a:r>
            <a:r>
              <a:rPr lang="en-US" sz="2800" u="sng" dirty="0"/>
              <a:t>differently</a:t>
            </a:r>
            <a:r>
              <a:rPr lang="en-US" sz="2800" dirty="0"/>
              <a:t> this year in my teaching to seek to engage more students more deeply in academic work?</a:t>
            </a:r>
          </a:p>
          <a:p>
            <a:pPr marL="0" indent="0">
              <a:buNone/>
            </a:pP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/>
              <a:t>How has it worked?  What have I learned from what I have tried?</a:t>
            </a:r>
            <a:br>
              <a:rPr lang="en-US" sz="2800" dirty="0"/>
            </a:br>
            <a:endParaRPr lang="en-US" sz="2800" dirty="0"/>
          </a:p>
        </p:txBody>
      </p:sp>
      <p:pic>
        <p:nvPicPr>
          <p:cNvPr id="3" name="Content Placeholder 2" descr="Image of Scrabble tiles spelling out the word &quot;share&quot;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1725" y="2636780"/>
            <a:ext cx="4718050" cy="3157653"/>
          </a:xfrm>
        </p:spPr>
      </p:pic>
    </p:spTree>
    <p:extLst>
      <p:ext uri="{BB962C8B-B14F-4D97-AF65-F5344CB8AC3E}">
        <p14:creationId xmlns:p14="http://schemas.microsoft.com/office/powerpoint/2010/main" val="36574834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Teachers engage in short PBL experience</a:t>
            </a:r>
          </a:p>
          <a:p>
            <a:r>
              <a:rPr lang="en-US" sz="2800" dirty="0"/>
              <a:t>Debrief about learning from the experience</a:t>
            </a:r>
          </a:p>
          <a:p>
            <a:r>
              <a:rPr lang="en-US" sz="2800" dirty="0"/>
              <a:t>Videos and discussion about how students perceive PBL</a:t>
            </a:r>
          </a:p>
          <a:p>
            <a:r>
              <a:rPr lang="en-US" sz="2800" dirty="0"/>
              <a:t>Explore site with example PBL units in different subject areas</a:t>
            </a:r>
          </a:p>
          <a:p>
            <a:r>
              <a:rPr lang="en-US" sz="2800" dirty="0"/>
              <a:t>Reflect on how you may be able to incorporate PBL in your classroom</a:t>
            </a:r>
          </a:p>
        </p:txBody>
      </p:sp>
    </p:spTree>
    <p:extLst>
      <p:ext uri="{BB962C8B-B14F-4D97-AF65-F5344CB8AC3E}">
        <p14:creationId xmlns:p14="http://schemas.microsoft.com/office/powerpoint/2010/main" val="15810656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Marshmallow Tower Challenge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610032" y="2576597"/>
            <a:ext cx="8971936" cy="141530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In 18 minutes, build the tallest free-standing structure out of </a:t>
            </a:r>
            <a:br>
              <a:rPr lang="en-US" dirty="0"/>
            </a:br>
            <a:r>
              <a:rPr lang="en-US" dirty="0"/>
              <a:t>20 sticks of spaghetti, 3 feet of tape, 3 feet of string, and 1 marshmallow. </a:t>
            </a:r>
            <a:br>
              <a:rPr lang="en-US" dirty="0"/>
            </a:br>
            <a:r>
              <a:rPr lang="en-US" dirty="0"/>
              <a:t>The marshmallow must be on top.</a:t>
            </a:r>
          </a:p>
        </p:txBody>
      </p:sp>
      <p:grpSp>
        <p:nvGrpSpPr>
          <p:cNvPr id="8" name="Group 7" descr="Image of materials used in marshmallow tower challenge"/>
          <p:cNvGrpSpPr/>
          <p:nvPr/>
        </p:nvGrpSpPr>
        <p:grpSpPr>
          <a:xfrm>
            <a:off x="1226576" y="4285225"/>
            <a:ext cx="9744295" cy="1221952"/>
            <a:chOff x="1383892" y="4236065"/>
            <a:chExt cx="9744295" cy="1221952"/>
          </a:xfrm>
        </p:grpSpPr>
        <p:pic>
          <p:nvPicPr>
            <p:cNvPr id="3" name="Picture 2" descr="Image of spaghetti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83892" y="4239113"/>
              <a:ext cx="1828800" cy="1218904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4" name="Picture 3" descr="Image of masking tape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22390" y="4239113"/>
              <a:ext cx="1828800" cy="1216152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5" name="Picture 4" descr="Image of string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8269" b="6130"/>
            <a:stretch/>
          </p:blipFill>
          <p:spPr>
            <a:xfrm>
              <a:off x="6660889" y="4236065"/>
              <a:ext cx="1828800" cy="121920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6" name="Picture 5" descr="Image of marshmallows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99387" y="4236065"/>
              <a:ext cx="1828800" cy="121920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</p:grpSp>
    </p:spTree>
    <p:extLst>
      <p:ext uri="{BB962C8B-B14F-4D97-AF65-F5344CB8AC3E}">
        <p14:creationId xmlns:p14="http://schemas.microsoft.com/office/powerpoint/2010/main" val="22047248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Marshmallow Tower Challenge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Task: Build a free-standing tower that will support the weight of one regular-sized marshmallow </a:t>
            </a:r>
            <a:r>
              <a:rPr lang="en-US" b="1" dirty="0"/>
              <a:t>on top</a:t>
            </a:r>
            <a:endParaRPr lang="en-US" dirty="0"/>
          </a:p>
          <a:p>
            <a:r>
              <a:rPr lang="en-US" dirty="0"/>
              <a:t>Materials (do not all need to be used):</a:t>
            </a:r>
          </a:p>
          <a:p>
            <a:pPr lvl="1"/>
            <a:r>
              <a:rPr lang="en-US" dirty="0"/>
              <a:t>20 pieces of uncooked spaghetti</a:t>
            </a:r>
          </a:p>
          <a:p>
            <a:pPr lvl="1"/>
            <a:r>
              <a:rPr lang="en-US" dirty="0"/>
              <a:t>1 yard of tape</a:t>
            </a:r>
          </a:p>
          <a:p>
            <a:pPr lvl="1"/>
            <a:r>
              <a:rPr lang="en-US" dirty="0"/>
              <a:t>1 yard of string</a:t>
            </a:r>
          </a:p>
          <a:p>
            <a:pPr lvl="1"/>
            <a:r>
              <a:rPr lang="en-US" dirty="0"/>
              <a:t>1 marshmallow</a:t>
            </a:r>
          </a:p>
        </p:txBody>
      </p:sp>
    </p:spTree>
    <p:extLst>
      <p:ext uri="{BB962C8B-B14F-4D97-AF65-F5344CB8AC3E}">
        <p14:creationId xmlns:p14="http://schemas.microsoft.com/office/powerpoint/2010/main" val="9515073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hoto of group working to build marshmallow tower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24383" y="1420147"/>
            <a:ext cx="5304502" cy="3978376"/>
          </a:xfrm>
          <a:prstGeom prst="rect">
            <a:avLst/>
          </a:prstGeom>
        </p:spPr>
      </p:pic>
      <p:pic>
        <p:nvPicPr>
          <p:cNvPr id="6" name="Picture 5" descr="Image of spaghetti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8918" y="1102621"/>
            <a:ext cx="1828800" cy="12189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 descr="Image of masking tape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5717" y="2223352"/>
            <a:ext cx="1828800" cy="12161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8" descr="Image of string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69" b="6130"/>
          <a:stretch/>
        </p:blipFill>
        <p:spPr>
          <a:xfrm>
            <a:off x="6428918" y="3341330"/>
            <a:ext cx="1828800" cy="1219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9" descr="Image of marshmallows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5717" y="4456262"/>
            <a:ext cx="1828800" cy="1219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7488324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Debrief of Marshmallow Tower Challenge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As a learner, what did you learn from this challenge?</a:t>
            </a:r>
          </a:p>
          <a:p>
            <a:r>
              <a:rPr lang="en-US" sz="2800" dirty="0"/>
              <a:t>What made this activity engaging or motivating?</a:t>
            </a:r>
          </a:p>
          <a:p>
            <a:r>
              <a:rPr lang="en-US" sz="2800" dirty="0"/>
              <a:t>To what extent might students be able to learn from such an experience as the Marshmallow Tower challenge, even though it is not related to course content?</a:t>
            </a:r>
          </a:p>
        </p:txBody>
      </p:sp>
    </p:spTree>
    <p:extLst>
      <p:ext uri="{BB962C8B-B14F-4D97-AF65-F5344CB8AC3E}">
        <p14:creationId xmlns:p14="http://schemas.microsoft.com/office/powerpoint/2010/main" val="10607998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Debrief of Marshmallow Tower Challenge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What is needed to create a project that requires collaboration?</a:t>
            </a:r>
          </a:p>
          <a:p>
            <a:r>
              <a:rPr lang="en-US" sz="3200" dirty="0"/>
              <a:t>What skills do students need to collaborate effectively?</a:t>
            </a:r>
          </a:p>
          <a:p>
            <a:r>
              <a:rPr lang="en-US" sz="3200" dirty="0"/>
              <a:t>What collaboration skills may need to be taught to students and </a:t>
            </a:r>
            <a:r>
              <a:rPr lang="en-US" sz="3200" dirty="0" err="1"/>
              <a:t>scaffolded</a:t>
            </a:r>
            <a:r>
              <a:rPr lang="en-US" sz="3200" dirty="0"/>
              <a:t> rather than assumed?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5888920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Students Experience PBL?</a:t>
            </a:r>
          </a:p>
        </p:txBody>
      </p:sp>
      <p:pic>
        <p:nvPicPr>
          <p:cNvPr id="8" name="Content Placeholder 7" descr="Vimeo icon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4251" y="2560638"/>
            <a:ext cx="3306205" cy="3309937"/>
          </a:xfrm>
        </p:spPr>
      </p:pic>
      <p:pic>
        <p:nvPicPr>
          <p:cNvPr id="5" name="Content Placeholder 4" descr="Photo of students working on project together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3469" y="2539011"/>
            <a:ext cx="4470918" cy="3353189"/>
          </a:xfrm>
        </p:spPr>
      </p:pic>
    </p:spTree>
    <p:extLst>
      <p:ext uri="{BB962C8B-B14F-4D97-AF65-F5344CB8AC3E}">
        <p14:creationId xmlns:p14="http://schemas.microsoft.com/office/powerpoint/2010/main" val="336955253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16251</TotalTime>
  <Words>898</Words>
  <Application>Microsoft Office PowerPoint</Application>
  <PresentationFormat>Widescreen</PresentationFormat>
  <Paragraphs>95</Paragraphs>
  <Slides>22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Calibri</vt:lpstr>
      <vt:lpstr>Garamond</vt:lpstr>
      <vt:lpstr>Organic</vt:lpstr>
      <vt:lpstr>Using Project-Based Learning  to Deepen Learning  and Engagement</vt:lpstr>
      <vt:lpstr>Project-Based Learning (PBL)</vt:lpstr>
      <vt:lpstr>Agenda</vt:lpstr>
      <vt:lpstr>Marshmallow Tower Challenge</vt:lpstr>
      <vt:lpstr>Marshmallow Tower Challenge</vt:lpstr>
      <vt:lpstr>PowerPoint Presentation</vt:lpstr>
      <vt:lpstr>Debrief of Marshmallow Tower Challenge</vt:lpstr>
      <vt:lpstr>Debrief of Marshmallow Tower Challenge </vt:lpstr>
      <vt:lpstr>How Do Students Experience PBL?</vt:lpstr>
      <vt:lpstr>INSERT VIDEO HERE</vt:lpstr>
      <vt:lpstr>Debrief of PBL Video</vt:lpstr>
      <vt:lpstr>Barriers and Obstacles to PBL</vt:lpstr>
      <vt:lpstr>5 Keys to PBL</vt:lpstr>
      <vt:lpstr>PBL Exploration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Teacher Reflection</vt:lpstr>
      <vt:lpstr>For Final Upcoming Session:   Volunteer to Share From Your Practice</vt:lpstr>
    </vt:vector>
  </TitlesOfParts>
  <Company>CSOS-JHU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Project Based Learning</dc:title>
  <dc:creator>Thomas Acampora</dc:creator>
  <cp:lastModifiedBy>Emily Clark</cp:lastModifiedBy>
  <cp:revision>93</cp:revision>
  <dcterms:created xsi:type="dcterms:W3CDTF">2016-06-03T14:26:08Z</dcterms:created>
  <dcterms:modified xsi:type="dcterms:W3CDTF">2020-03-25T19:06:09Z</dcterms:modified>
</cp:coreProperties>
</file>