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72" r:id="rId2"/>
    <p:sldId id="278" r:id="rId3"/>
    <p:sldId id="273" r:id="rId4"/>
    <p:sldId id="274" r:id="rId5"/>
    <p:sldId id="284" r:id="rId6"/>
    <p:sldId id="257" r:id="rId7"/>
    <p:sldId id="283" r:id="rId8"/>
    <p:sldId id="275" r:id="rId9"/>
    <p:sldId id="276" r:id="rId10"/>
    <p:sldId id="261" r:id="rId11"/>
    <p:sldId id="262" r:id="rId12"/>
    <p:sldId id="263" r:id="rId13"/>
    <p:sldId id="264" r:id="rId14"/>
    <p:sldId id="279" r:id="rId15"/>
    <p:sldId id="28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DCCCD"/>
    <a:srgbClr val="BFBFBF"/>
    <a:srgbClr val="80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1DEABC-D766-4322-8E78-B830FAE35C72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82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368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861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41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65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016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9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7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6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8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D0EFEE-2756-4A20-BF2A-63F0A94F99AC}" type="datetime4">
              <a:rPr lang="en-US" smtClean="0"/>
              <a:pPr/>
              <a:t>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alicious.com/lessons/datelines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in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 Planning for Authentic Mathematical Tasks</a:t>
            </a:r>
          </a:p>
        </p:txBody>
      </p:sp>
      <p:pic>
        <p:nvPicPr>
          <p:cNvPr id="6" name="Picture 5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7" name="Picture 6" descr="Johns Hopkins School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of the upper age limit and lower age limit lines resulting from the half-plus-seven ru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26" y="0"/>
            <a:ext cx="57536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4392" y="554966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214" y="522055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985" y="48707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5216" y="42011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 descr="The line representing the lower age limit from the half-plus-seven rule"/>
          <p:cNvCxnSpPr/>
          <p:nvPr/>
        </p:nvCxnSpPr>
        <p:spPr>
          <a:xfrm flipV="1">
            <a:off x="3255818" y="4318000"/>
            <a:ext cx="5121060" cy="1762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4392" y="5255518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214" y="3925515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3985" y="2569309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7419" y="-118473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 descr="The line representing the upper age limit from the half-plus-seven rule"/>
          <p:cNvCxnSpPr/>
          <p:nvPr/>
        </p:nvCxnSpPr>
        <p:spPr>
          <a:xfrm flipV="1">
            <a:off x="3598752" y="15395"/>
            <a:ext cx="4586332" cy="62978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7535" y="4750281"/>
            <a:ext cx="197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a÷2 + 7 = d</a:t>
            </a:r>
          </a:p>
          <a:p>
            <a:r>
              <a:rPr lang="en-US" i="1" dirty="0">
                <a:solidFill>
                  <a:srgbClr val="FF0000"/>
                </a:solidFill>
              </a:rPr>
              <a:t>lower age limit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3725" y="1670963"/>
            <a:ext cx="180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upper age limit</a:t>
            </a:r>
          </a:p>
          <a:p>
            <a:r>
              <a:rPr lang="en-US" i="1" dirty="0">
                <a:solidFill>
                  <a:srgbClr val="008000"/>
                </a:solidFill>
              </a:rPr>
              <a:t>     (a-7)2 =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of the upper age limit and lower age limit lines resulting from the half-plus-seven ru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26" y="0"/>
            <a:ext cx="57536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4392" y="554966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214" y="522055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985" y="48707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5216" y="42011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 descr="The line representing the lower age limit from the half-plus-seven rule"/>
          <p:cNvCxnSpPr/>
          <p:nvPr/>
        </p:nvCxnSpPr>
        <p:spPr>
          <a:xfrm flipV="1">
            <a:off x="3255818" y="4318000"/>
            <a:ext cx="5121060" cy="1762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4392" y="5255518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214" y="3925515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3985" y="2569309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7419" y="-118473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 descr="The line representing the lower age limit from the half-plus-seven rule"/>
          <p:cNvCxnSpPr/>
          <p:nvPr/>
        </p:nvCxnSpPr>
        <p:spPr>
          <a:xfrm flipV="1">
            <a:off x="3598752" y="15395"/>
            <a:ext cx="4586332" cy="62978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7535" y="4750281"/>
            <a:ext cx="197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a÷2 + 7 ≤ d</a:t>
            </a:r>
          </a:p>
          <a:p>
            <a:r>
              <a:rPr lang="en-US" i="1" dirty="0">
                <a:solidFill>
                  <a:srgbClr val="FF0000"/>
                </a:solidFill>
              </a:rPr>
              <a:t>lower age limit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3725" y="1670963"/>
            <a:ext cx="180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upper age limit</a:t>
            </a:r>
          </a:p>
          <a:p>
            <a:r>
              <a:rPr lang="en-US" i="1" dirty="0">
                <a:solidFill>
                  <a:srgbClr val="008000"/>
                </a:solidFill>
              </a:rPr>
              <a:t>     (a-7)2 ≥ d</a:t>
            </a:r>
          </a:p>
          <a:p>
            <a:endParaRPr lang="en-US" dirty="0"/>
          </a:p>
        </p:txBody>
      </p:sp>
      <p:sp>
        <p:nvSpPr>
          <p:cNvPr id="7" name="Freeform 6" descr="The shaded region between the lower and upper age limit, representing the system of inequalities resulting from the half-plus-seven rule"/>
          <p:cNvSpPr/>
          <p:nvPr/>
        </p:nvSpPr>
        <p:spPr>
          <a:xfrm>
            <a:off x="3938362" y="31360"/>
            <a:ext cx="4217293" cy="5785886"/>
          </a:xfrm>
          <a:custGeom>
            <a:avLst/>
            <a:gdLst>
              <a:gd name="connsiteX0" fmla="*/ 0 w 4217293"/>
              <a:gd name="connsiteY0" fmla="*/ 5785886 h 5785886"/>
              <a:gd name="connsiteX1" fmla="*/ 4217293 w 4217293"/>
              <a:gd name="connsiteY1" fmla="*/ 4343334 h 5785886"/>
              <a:gd name="connsiteX2" fmla="*/ 4217293 w 4217293"/>
              <a:gd name="connsiteY2" fmla="*/ 0 h 5785886"/>
              <a:gd name="connsiteX3" fmla="*/ 0 w 4217293"/>
              <a:gd name="connsiteY3" fmla="*/ 5785886 h 57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7293" h="5785886">
                <a:moveTo>
                  <a:pt x="0" y="5785886"/>
                </a:moveTo>
                <a:lnTo>
                  <a:pt x="4217293" y="4343334"/>
                </a:lnTo>
                <a:lnTo>
                  <a:pt x="4217293" y="0"/>
                </a:lnTo>
                <a:lnTo>
                  <a:pt x="0" y="5785886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of the upper age limit and lower age limit lines resulting from the half-plus-seven ru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26" y="0"/>
            <a:ext cx="57536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4392" y="554966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214" y="522055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985" y="48707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5216" y="42011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 descr="The line representing the lower age limit from the half-plus-seven rule"/>
          <p:cNvCxnSpPr/>
          <p:nvPr/>
        </p:nvCxnSpPr>
        <p:spPr>
          <a:xfrm flipV="1">
            <a:off x="3255818" y="4318000"/>
            <a:ext cx="5121060" cy="1762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4392" y="5255518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214" y="3925515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3985" y="2569309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7419" y="-118473"/>
            <a:ext cx="31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 descr="The line representing the lower age limit from the half-plus-seven rule"/>
          <p:cNvCxnSpPr/>
          <p:nvPr/>
        </p:nvCxnSpPr>
        <p:spPr>
          <a:xfrm flipV="1">
            <a:off x="3598752" y="15395"/>
            <a:ext cx="4586332" cy="62978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7535" y="4750281"/>
            <a:ext cx="197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a÷2 + 7 ≤ d</a:t>
            </a:r>
          </a:p>
          <a:p>
            <a:r>
              <a:rPr lang="en-US" i="1" dirty="0">
                <a:solidFill>
                  <a:srgbClr val="FF0000"/>
                </a:solidFill>
              </a:rPr>
              <a:t>lower age limit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3725" y="1670963"/>
            <a:ext cx="180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upper age limit</a:t>
            </a:r>
          </a:p>
          <a:p>
            <a:r>
              <a:rPr lang="en-US" i="1" dirty="0">
                <a:solidFill>
                  <a:srgbClr val="008000"/>
                </a:solidFill>
              </a:rPr>
              <a:t>     (a-7)2 ≥ d</a:t>
            </a:r>
          </a:p>
          <a:p>
            <a:endParaRPr lang="en-US" dirty="0"/>
          </a:p>
        </p:txBody>
      </p:sp>
      <p:sp>
        <p:nvSpPr>
          <p:cNvPr id="7" name="Freeform 6" descr="The shaded region between the lower and upper age limit, representing the system of inequalities resulting from the half-plus-seven rule"/>
          <p:cNvSpPr/>
          <p:nvPr/>
        </p:nvSpPr>
        <p:spPr>
          <a:xfrm>
            <a:off x="3938362" y="31360"/>
            <a:ext cx="4217293" cy="5785886"/>
          </a:xfrm>
          <a:custGeom>
            <a:avLst/>
            <a:gdLst>
              <a:gd name="connsiteX0" fmla="*/ 0 w 4217293"/>
              <a:gd name="connsiteY0" fmla="*/ 5785886 h 5785886"/>
              <a:gd name="connsiteX1" fmla="*/ 4217293 w 4217293"/>
              <a:gd name="connsiteY1" fmla="*/ 4343334 h 5785886"/>
              <a:gd name="connsiteX2" fmla="*/ 4217293 w 4217293"/>
              <a:gd name="connsiteY2" fmla="*/ 0 h 5785886"/>
              <a:gd name="connsiteX3" fmla="*/ 0 w 4217293"/>
              <a:gd name="connsiteY3" fmla="*/ 5785886 h 57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7293" h="5785886">
                <a:moveTo>
                  <a:pt x="0" y="5785886"/>
                </a:moveTo>
                <a:lnTo>
                  <a:pt x="4217293" y="4343334"/>
                </a:lnTo>
                <a:lnTo>
                  <a:pt x="4217293" y="0"/>
                </a:lnTo>
                <a:lnTo>
                  <a:pt x="0" y="5785886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 image of Bella and Edward from the Twilight series, plotted according to their ages, showing that they fall outside of the shaded regi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26" y="2252660"/>
            <a:ext cx="493017" cy="321685"/>
          </a:xfrm>
          <a:prstGeom prst="rect">
            <a:avLst/>
          </a:prstGeom>
        </p:spPr>
      </p:pic>
      <p:pic>
        <p:nvPicPr>
          <p:cNvPr id="17" name="Picture 16" descr="An image of Sarah Paulson and Holland Taylor, plotted according to their ages, showing that they fall inside the shaded reg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38" y="4544506"/>
            <a:ext cx="466584" cy="335092"/>
          </a:xfrm>
          <a:prstGeom prst="rect">
            <a:avLst/>
          </a:prstGeom>
        </p:spPr>
      </p:pic>
      <p:pic>
        <p:nvPicPr>
          <p:cNvPr id="18" name="Picture 17" descr="An image of Blake Lively and Ryan Reynolds, plotted according to their ages, showing that they fall inside the shaded regio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43" y="5095201"/>
            <a:ext cx="443757" cy="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dirty="0"/>
              <a:t>If someone is out of your Dating Zone will they ever be in it</a:t>
            </a:r>
            <a:r>
              <a:rPr lang="en-US" sz="3200" dirty="0" smtClean="0"/>
              <a:t>?</a:t>
            </a:r>
            <a:endParaRPr lang="en-US" sz="3200" dirty="0"/>
          </a:p>
          <a:p>
            <a:pPr marL="457200" indent="-457200"/>
            <a:endParaRPr lang="en-US" sz="3200" dirty="0"/>
          </a:p>
          <a:p>
            <a:pPr marL="457200" indent="-457200"/>
            <a:r>
              <a:rPr lang="en-US" sz="3200" dirty="0"/>
              <a:t>Will Edward and Bella ever be in the Dating Zone? If no, why not? If yes, when?</a:t>
            </a:r>
          </a:p>
        </p:txBody>
      </p:sp>
    </p:spTree>
    <p:extLst>
      <p:ext uri="{BB962C8B-B14F-4D97-AF65-F5344CB8AC3E}">
        <p14:creationId xmlns:p14="http://schemas.microsoft.com/office/powerpoint/2010/main" val="30594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Half-Plus-Seven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15294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Writing equations/inequalities</a:t>
            </a:r>
          </a:p>
          <a:p>
            <a:r>
              <a:rPr lang="en-US" dirty="0" smtClean="0"/>
              <a:t>Plotting points</a:t>
            </a:r>
          </a:p>
          <a:p>
            <a:r>
              <a:rPr lang="en-US" dirty="0" smtClean="0"/>
              <a:t>Graphing lines/inequalities</a:t>
            </a:r>
          </a:p>
          <a:p>
            <a:r>
              <a:rPr lang="en-US" dirty="0" smtClean="0"/>
              <a:t>Interpretations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Strategy</a:t>
            </a:r>
            <a:r>
              <a:rPr lang="en-US" dirty="0"/>
              <a:t>: using test points for inequality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Strategy</a:t>
            </a:r>
            <a:r>
              <a:rPr lang="en-US" dirty="0"/>
              <a:t>: using a table to create coordinates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163650"/>
            <a:ext cx="8372475" cy="11156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Equations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Inequalities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Shaded and non-shaded regions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Intersection of lines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Meaning of expanded zone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54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3217" y="827314"/>
            <a:ext cx="9700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Work Session</a:t>
            </a:r>
            <a:endParaRPr lang="en-US" sz="2400" dirty="0" smtClean="0"/>
          </a:p>
          <a:p>
            <a:pPr algn="ctr">
              <a:buClr>
                <a:schemeClr val="accent1"/>
              </a:buClr>
            </a:pPr>
            <a:r>
              <a:rPr lang="en-US" sz="2400" dirty="0"/>
              <a:t>Select an upcoming mathematical concept you are planning to </a:t>
            </a:r>
            <a:r>
              <a:rPr lang="en-US" sz="2400" dirty="0" smtClean="0"/>
              <a:t>cover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3217" y="2212210"/>
            <a:ext cx="56932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an </a:t>
            </a:r>
            <a:r>
              <a:rPr lang="en-US" sz="2400" dirty="0">
                <a:solidFill>
                  <a:srgbClr val="3366FF"/>
                </a:solidFill>
              </a:rPr>
              <a:t>authentic context </a:t>
            </a:r>
            <a:r>
              <a:rPr lang="en-US" sz="2400" dirty="0"/>
              <a:t>in which that mathematical concept is applicable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the provided </a:t>
            </a:r>
            <a:r>
              <a:rPr lang="en-US" sz="2400" dirty="0">
                <a:solidFill>
                  <a:srgbClr val="3366FF"/>
                </a:solidFill>
              </a:rPr>
              <a:t>planning guide </a:t>
            </a:r>
            <a:r>
              <a:rPr lang="en-US" sz="2400" dirty="0"/>
              <a:t>to build a lesson (or modify an existing one) around that context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focus is to </a:t>
            </a:r>
            <a:r>
              <a:rPr lang="en-US" sz="2000" dirty="0">
                <a:solidFill>
                  <a:srgbClr val="FF0000"/>
                </a:solidFill>
              </a:rPr>
              <a:t>guide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support</a:t>
            </a:r>
            <a:r>
              <a:rPr lang="en-US" sz="2000" dirty="0"/>
              <a:t> students through the task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Limit </a:t>
            </a:r>
            <a:r>
              <a:rPr lang="en-US" sz="2000" dirty="0"/>
              <a:t>the amount of direct instruction as much as </a:t>
            </a:r>
            <a:r>
              <a:rPr lang="en-US" sz="2000" dirty="0" smtClean="0"/>
              <a:t>possible</a:t>
            </a:r>
            <a:endParaRPr lang="en-US" sz="2000" dirty="0"/>
          </a:p>
        </p:txBody>
      </p:sp>
      <p:pic>
        <p:nvPicPr>
          <p:cNvPr id="2" name="Picture 1" descr="Image of the planning guide provded to build a lesson around an authentic contex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3" y="1926429"/>
            <a:ext cx="3248025" cy="42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3217" y="827314"/>
            <a:ext cx="9700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Work Session</a:t>
            </a:r>
            <a:endParaRPr lang="en-US" sz="2400" dirty="0" smtClean="0"/>
          </a:p>
          <a:p>
            <a:pPr algn="ctr">
              <a:buClr>
                <a:schemeClr val="accent1"/>
              </a:buClr>
            </a:pPr>
            <a:r>
              <a:rPr lang="en-US" sz="2400" dirty="0"/>
              <a:t>Select an upcoming mathematical concept you are planning to </a:t>
            </a:r>
            <a:r>
              <a:rPr lang="en-US" sz="2400" dirty="0" smtClean="0"/>
              <a:t>cover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0520" y="2264041"/>
            <a:ext cx="56932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Once </a:t>
            </a:r>
            <a:r>
              <a:rPr lang="en-US" sz="2400" dirty="0"/>
              <a:t>you’ve selected or designed a task, go through it from start to finish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you plan, consider</a:t>
            </a:r>
            <a:r>
              <a:rPr lang="en-US" sz="2400" dirty="0" smtClean="0"/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Misconceptions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Information students will need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Guiding </a:t>
            </a:r>
            <a:r>
              <a:rPr lang="en-US" sz="2000" dirty="0"/>
              <a:t>hints and questions you can provide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content knowledge will be </a:t>
            </a:r>
            <a:r>
              <a:rPr lang="en-US" sz="2000" dirty="0" smtClean="0"/>
              <a:t>conveyed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support will be </a:t>
            </a:r>
            <a:r>
              <a:rPr lang="en-US" sz="2000" dirty="0" smtClean="0"/>
              <a:t>given</a:t>
            </a:r>
            <a:endParaRPr lang="en-US" sz="2400" dirty="0"/>
          </a:p>
        </p:txBody>
      </p:sp>
      <p:pic>
        <p:nvPicPr>
          <p:cNvPr id="7" name="Picture 6" descr="Image of a worksheet teaching systems of inequality through the half-plus-seven rul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4859" r="704" b="4334"/>
          <a:stretch/>
        </p:blipFill>
        <p:spPr>
          <a:xfrm>
            <a:off x="1253217" y="2147509"/>
            <a:ext cx="3248025" cy="38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7388"/>
            <a:ext cx="12192000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Traditional Approach:</a:t>
            </a:r>
            <a:br>
              <a:rPr lang="en-US" dirty="0" smtClean="0"/>
            </a:br>
            <a:r>
              <a:rPr lang="en-US" sz="3600" dirty="0" smtClean="0"/>
              <a:t>Systems of Inequalities</a:t>
            </a:r>
            <a:endParaRPr lang="en-US" sz="3600" dirty="0"/>
          </a:p>
        </p:txBody>
      </p:sp>
      <p:pic>
        <p:nvPicPr>
          <p:cNvPr id="3" name="Picture 2" descr="Instructions that say to sketch the solution to each system of inequalities, with two systems of inequalities defined bel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67" y="1941250"/>
            <a:ext cx="6920859" cy="1554763"/>
          </a:xfrm>
          <a:prstGeom prst="rect">
            <a:avLst/>
          </a:prstGeom>
        </p:spPr>
      </p:pic>
      <p:pic>
        <p:nvPicPr>
          <p:cNvPr id="4" name="Picture 3" descr="Two graphs showing the solution regions for each system of inequality defined in the tex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67" y="3496012"/>
            <a:ext cx="6920859" cy="26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Students are…</a:t>
            </a:r>
          </a:p>
          <a:p>
            <a:r>
              <a:rPr lang="en-US" dirty="0"/>
              <a:t>taught a step-by-step process for a specific skill/procedure</a:t>
            </a:r>
          </a:p>
          <a:p>
            <a:r>
              <a:rPr lang="en-US" dirty="0"/>
              <a:t>given a set of near-identical problems with which to practice</a:t>
            </a:r>
          </a:p>
          <a:p>
            <a:r>
              <a:rPr lang="en-US" dirty="0"/>
              <a:t>assessed on </a:t>
            </a:r>
            <a:r>
              <a:rPr lang="en-US" dirty="0" smtClean="0"/>
              <a:t>“mastery” </a:t>
            </a:r>
            <a:r>
              <a:rPr lang="en-US" dirty="0"/>
              <a:t>of skill</a:t>
            </a:r>
          </a:p>
          <a:p>
            <a:r>
              <a:rPr lang="en-US" dirty="0"/>
              <a:t>taught subsequent skills and procedures that progress in a linear fashion</a:t>
            </a:r>
          </a:p>
          <a:p>
            <a:r>
              <a:rPr lang="en-US" dirty="0"/>
              <a:t>expected to be able to make connections between skills and transfer knowledge to applied </a:t>
            </a:r>
            <a:r>
              <a:rPr lang="en-US" dirty="0" smtClean="0"/>
              <a:t>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content knowledge is often </a:t>
            </a:r>
            <a:r>
              <a:rPr lang="en-US" dirty="0" smtClean="0"/>
              <a:t>disjointed</a:t>
            </a:r>
            <a:endParaRPr lang="en-US" dirty="0"/>
          </a:p>
          <a:p>
            <a:pPr marL="342900" indent="-342900"/>
            <a:r>
              <a:rPr lang="en-US" dirty="0"/>
              <a:t>learning is rarely presented within a meaningful context, and if so, often at the end of the lesson/unit</a:t>
            </a:r>
          </a:p>
          <a:p>
            <a:pPr marL="342900" indent="-342900"/>
            <a:r>
              <a:rPr lang="en-US" dirty="0"/>
              <a:t>contributes to the belief that mathematics is irrelevant</a:t>
            </a:r>
          </a:p>
          <a:p>
            <a:pPr marL="342900" indent="-342900"/>
            <a:r>
              <a:rPr lang="en-US" dirty="0"/>
              <a:t>students become under-developed in crucial other mathematical </a:t>
            </a:r>
            <a:r>
              <a:rPr lang="en-US" dirty="0" smtClean="0"/>
              <a:t>competencies</a:t>
            </a:r>
          </a:p>
          <a:p>
            <a:pPr marL="800100" lvl="1" indent="-342900"/>
            <a:r>
              <a:rPr lang="en-US" b="1" dirty="0"/>
              <a:t>justifying</a:t>
            </a:r>
            <a:r>
              <a:rPr lang="en-US" dirty="0"/>
              <a:t> </a:t>
            </a:r>
            <a:r>
              <a:rPr lang="en-US" dirty="0" smtClean="0"/>
              <a:t>methods; </a:t>
            </a:r>
            <a:r>
              <a:rPr lang="en-US" b="1" dirty="0"/>
              <a:t>representing</a:t>
            </a:r>
            <a:r>
              <a:rPr lang="en-US" dirty="0"/>
              <a:t> ideas, concepts, and </a:t>
            </a:r>
            <a:r>
              <a:rPr lang="en-US" dirty="0" smtClean="0"/>
              <a:t>patterns; </a:t>
            </a:r>
            <a:r>
              <a:rPr lang="en-US" b="1" dirty="0" smtClean="0"/>
              <a:t>creating</a:t>
            </a:r>
            <a:r>
              <a:rPr lang="en-US" dirty="0" smtClean="0"/>
              <a:t> charts/graphs/pictures;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3868" y="686857"/>
            <a:ext cx="9592732" cy="82761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Contextual Approach</a:t>
            </a:r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227918" y="1581150"/>
            <a:ext cx="934507" cy="827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03868" y="2352675"/>
            <a:ext cx="9592732" cy="827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dirty="0" smtClean="0">
                <a:solidFill>
                  <a:schemeClr val="tx1"/>
                </a:solidFill>
              </a:rPr>
              <a:t>Dating Zone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190193" y="3205162"/>
            <a:ext cx="2715682" cy="827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Problem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03868" y="4124324"/>
            <a:ext cx="9592732" cy="1532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Systems of Inequalities </a:t>
            </a:r>
            <a:r>
              <a:rPr lang="en-US" sz="2800" dirty="0" smtClean="0">
                <a:solidFill>
                  <a:srgbClr val="FF0000"/>
                </a:solidFill>
              </a:rPr>
              <a:t>In Context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4" y="5550453"/>
            <a:ext cx="510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the </a:t>
            </a:r>
            <a:r>
              <a:rPr lang="en-US" dirty="0" err="1" smtClean="0"/>
              <a:t>Mathalicious</a:t>
            </a:r>
            <a:r>
              <a:rPr lang="en-US" dirty="0" smtClean="0"/>
              <a:t> lesson </a:t>
            </a:r>
            <a:r>
              <a:rPr lang="en-US" dirty="0"/>
              <a:t>“Datelines”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www.mathalicious.com/lessons/datelines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Dating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looking to date someone </a:t>
            </a:r>
            <a:r>
              <a:rPr lang="en-US" sz="3200" dirty="0" smtClean="0"/>
              <a:t>who’s </a:t>
            </a:r>
            <a:r>
              <a:rPr lang="en-US" sz="3200" dirty="0"/>
              <a:t>a different age from yourself, how much younger than you is </a:t>
            </a:r>
            <a:r>
              <a:rPr lang="en-US" sz="3200" dirty="0">
                <a:solidFill>
                  <a:srgbClr val="FF0000"/>
                </a:solidFill>
              </a:rPr>
              <a:t>too young</a:t>
            </a:r>
            <a:r>
              <a:rPr lang="en-US" sz="3200" dirty="0"/>
              <a:t>? How much older than you is </a:t>
            </a:r>
            <a:r>
              <a:rPr lang="en-US" sz="3200" dirty="0">
                <a:solidFill>
                  <a:srgbClr val="008000"/>
                </a:solidFill>
              </a:rPr>
              <a:t>too old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pPr marL="282575" indent="-282575"/>
            <a:r>
              <a:rPr lang="en-US" sz="3200" dirty="0"/>
              <a:t>Some people use the “</a:t>
            </a:r>
            <a:r>
              <a:rPr lang="en-US" sz="3200" i="1" dirty="0">
                <a:solidFill>
                  <a:srgbClr val="800000"/>
                </a:solidFill>
              </a:rPr>
              <a:t>half-plus-seven</a:t>
            </a:r>
            <a:r>
              <a:rPr lang="en-US" sz="3200" dirty="0"/>
              <a:t>” rule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71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95401" y="1328207"/>
            <a:ext cx="9601196" cy="17102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The “</a:t>
            </a:r>
            <a:r>
              <a:rPr lang="en-US" sz="3200" b="1" i="1" dirty="0" smtClean="0">
                <a:solidFill>
                  <a:srgbClr val="800000"/>
                </a:solidFill>
              </a:rPr>
              <a:t>half-plus-seven</a:t>
            </a:r>
            <a:r>
              <a:rPr lang="en-US" sz="3200" dirty="0" smtClean="0"/>
              <a:t>” rule:</a:t>
            </a:r>
          </a:p>
          <a:p>
            <a:pPr marL="457200" indent="0">
              <a:buNone/>
            </a:pPr>
            <a:r>
              <a:rPr lang="en-US" sz="2800" b="1" i="1" dirty="0"/>
              <a:t>Take your age, cut it in half, and then add seven. That number is the age of the youngest person you can date.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11" name="Picture 10" descr="Table demonstrating the results of solving for the younger person's minimum age from the older person's, or the older person's maximum age from the younger person's, using the half-plus-seven ru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99" y="3512341"/>
            <a:ext cx="8614780" cy="1312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91050" y="4227381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4156" y="4227381"/>
            <a:ext cx="138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480" y="4227381"/>
            <a:ext cx="137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3025" y="3650702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9013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youngest you can date…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000000"/>
                </a:solidFill>
              </a:rPr>
              <a:t>“</a:t>
            </a:r>
            <a:r>
              <a:rPr lang="en-US" sz="3200" i="1" dirty="0">
                <a:solidFill>
                  <a:srgbClr val="800000"/>
                </a:solidFill>
              </a:rPr>
              <a:t>half-plus-seven</a:t>
            </a:r>
            <a:r>
              <a:rPr lang="en-US" sz="3200" i="1" dirty="0">
                <a:solidFill>
                  <a:srgbClr val="000000"/>
                </a:solidFill>
              </a:rPr>
              <a:t>”</a:t>
            </a:r>
          </a:p>
          <a:p>
            <a:r>
              <a:rPr lang="en-US" sz="3200" i="1" dirty="0"/>
              <a:t>in words:</a:t>
            </a:r>
          </a:p>
          <a:p>
            <a:pPr lvl="1"/>
            <a:r>
              <a:rPr lang="en-US" sz="3200" i="1" dirty="0"/>
              <a:t>“half of </a:t>
            </a:r>
            <a:r>
              <a:rPr lang="en-US" sz="3200" i="1" dirty="0">
                <a:solidFill>
                  <a:srgbClr val="0000FF"/>
                </a:solidFill>
              </a:rPr>
              <a:t>my age</a:t>
            </a:r>
            <a:r>
              <a:rPr lang="en-US" sz="3200" i="1" dirty="0"/>
              <a:t>, plus seven years gives me </a:t>
            </a:r>
            <a:r>
              <a:rPr lang="en-US" sz="3200" i="1" dirty="0">
                <a:solidFill>
                  <a:srgbClr val="008000"/>
                </a:solidFill>
              </a:rPr>
              <a:t>my date’s age</a:t>
            </a:r>
            <a:r>
              <a:rPr lang="en-US" sz="3200" i="1" dirty="0">
                <a:solidFill>
                  <a:srgbClr val="000000"/>
                </a:solidFill>
              </a:rPr>
              <a:t>”</a:t>
            </a:r>
          </a:p>
          <a:p>
            <a:r>
              <a:rPr lang="en-US" sz="3200" i="1" dirty="0"/>
              <a:t>as an equation:</a:t>
            </a:r>
          </a:p>
          <a:p>
            <a:pPr lvl="1"/>
            <a:r>
              <a:rPr lang="en-US" sz="3200" i="1" dirty="0">
                <a:solidFill>
                  <a:srgbClr val="0000FF"/>
                </a:solidFill>
              </a:rPr>
              <a:t>a</a:t>
            </a:r>
            <a:r>
              <a:rPr lang="en-US" sz="3200" i="1" dirty="0"/>
              <a:t>÷2 + 7 = </a:t>
            </a:r>
            <a:r>
              <a:rPr lang="en-US" sz="3200" i="1" dirty="0">
                <a:solidFill>
                  <a:srgbClr val="008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212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oldest you can date…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the </a:t>
            </a:r>
            <a:r>
              <a:rPr lang="en-US" sz="2800" i="1" dirty="0">
                <a:solidFill>
                  <a:srgbClr val="FF0000"/>
                </a:solidFill>
              </a:rPr>
              <a:t>reverse</a:t>
            </a:r>
            <a:r>
              <a:rPr lang="en-US" sz="2800" i="1" dirty="0"/>
              <a:t> of “</a:t>
            </a:r>
            <a:r>
              <a:rPr lang="en-US" sz="2800" i="1" dirty="0">
                <a:solidFill>
                  <a:srgbClr val="800000"/>
                </a:solidFill>
              </a:rPr>
              <a:t>half-plus-seven</a:t>
            </a:r>
            <a:r>
              <a:rPr lang="en-US" sz="2800" i="1" dirty="0"/>
              <a:t>”</a:t>
            </a:r>
          </a:p>
          <a:p>
            <a:r>
              <a:rPr lang="en-US" sz="2800" i="1" dirty="0"/>
              <a:t>in words:</a:t>
            </a:r>
          </a:p>
          <a:p>
            <a:pPr lvl="1"/>
            <a:r>
              <a:rPr lang="en-US" sz="2800" i="1" dirty="0"/>
              <a:t>“if I subtract seven years from </a:t>
            </a:r>
            <a:r>
              <a:rPr lang="en-US" sz="2800" i="1" dirty="0">
                <a:solidFill>
                  <a:srgbClr val="0000FF"/>
                </a:solidFill>
              </a:rPr>
              <a:t>my age</a:t>
            </a:r>
            <a:r>
              <a:rPr lang="en-US" sz="2800" i="1" dirty="0"/>
              <a:t>, then double it, </a:t>
            </a:r>
            <a:r>
              <a:rPr lang="en-US" sz="2800" i="1" dirty="0" smtClean="0"/>
              <a:t>I </a:t>
            </a:r>
            <a:r>
              <a:rPr lang="en-US" sz="2800" i="1" dirty="0"/>
              <a:t>have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>
                <a:solidFill>
                  <a:srgbClr val="008000"/>
                </a:solidFill>
              </a:rPr>
              <a:t>my </a:t>
            </a:r>
            <a:r>
              <a:rPr lang="en-US" sz="2800" i="1" dirty="0">
                <a:solidFill>
                  <a:srgbClr val="008000"/>
                </a:solidFill>
              </a:rPr>
              <a:t>date’s age</a:t>
            </a:r>
            <a:r>
              <a:rPr lang="en-US" sz="2800" i="1" dirty="0">
                <a:solidFill>
                  <a:srgbClr val="000000"/>
                </a:solidFill>
              </a:rPr>
              <a:t>”</a:t>
            </a:r>
          </a:p>
          <a:p>
            <a:r>
              <a:rPr lang="en-US" sz="2800" i="1" dirty="0"/>
              <a:t>as an equation:</a:t>
            </a:r>
          </a:p>
          <a:p>
            <a:pPr lvl="1"/>
            <a:r>
              <a:rPr lang="en-US" sz="2800" i="1" dirty="0"/>
              <a:t>(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i="1" dirty="0"/>
              <a:t>-7)2 = </a:t>
            </a:r>
            <a:r>
              <a:rPr lang="en-US" sz="2800" i="1" dirty="0">
                <a:solidFill>
                  <a:srgbClr val="008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866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2578</TotalTime>
  <Words>585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Problems in Context</vt:lpstr>
      <vt:lpstr>The Traditional Approach: Systems of Inequalities</vt:lpstr>
      <vt:lpstr>The Traditional Approach</vt:lpstr>
      <vt:lpstr>The Traditional Approach</vt:lpstr>
      <vt:lpstr>The Contextual Approach</vt:lpstr>
      <vt:lpstr>The Dating Zone</vt:lpstr>
      <vt:lpstr>PowerPoint Presentation</vt:lpstr>
      <vt:lpstr>The youngest you can date…</vt:lpstr>
      <vt:lpstr>The oldest you can date…</vt:lpstr>
      <vt:lpstr>PowerPoint Presentation</vt:lpstr>
      <vt:lpstr>PowerPoint Presentation</vt:lpstr>
      <vt:lpstr>PowerPoint Presentation</vt:lpstr>
      <vt:lpstr>Extensions</vt:lpstr>
      <vt:lpstr>The Half-Plus-Seven Task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Hann</dc:creator>
  <cp:lastModifiedBy>Emily Clark</cp:lastModifiedBy>
  <cp:revision>96</cp:revision>
  <dcterms:created xsi:type="dcterms:W3CDTF">2017-03-07T21:08:26Z</dcterms:created>
  <dcterms:modified xsi:type="dcterms:W3CDTF">2020-05-01T19:57:15Z</dcterms:modified>
</cp:coreProperties>
</file>