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341" r:id="rId2"/>
    <p:sldId id="342" r:id="rId3"/>
    <p:sldId id="339" r:id="rId4"/>
    <p:sldId id="340" r:id="rId5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FFA3"/>
    <a:srgbClr val="FFBEAF"/>
    <a:srgbClr val="EAE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5" autoAdjust="0"/>
    <p:restoredTop sz="92093" autoAdjust="0"/>
  </p:normalViewPr>
  <p:slideViewPr>
    <p:cSldViewPr snapToGrid="0">
      <p:cViewPr varScale="1">
        <p:scale>
          <a:sx n="83" d="100"/>
          <a:sy n="83" d="100"/>
        </p:scale>
        <p:origin x="108" y="5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624"/>
    </p:cViewPr>
  </p:sorterViewPr>
  <p:notesViewPr>
    <p:cSldViewPr snapToGrid="0">
      <p:cViewPr varScale="1">
        <p:scale>
          <a:sx n="55" d="100"/>
          <a:sy n="55" d="100"/>
        </p:scale>
        <p:origin x="183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621" cy="465940"/>
          </a:xfrm>
          <a:prstGeom prst="rect">
            <a:avLst/>
          </a:prstGeom>
        </p:spPr>
        <p:txBody>
          <a:bodyPr vert="horz" lIns="91906" tIns="45953" rIns="91906" bIns="459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784" y="0"/>
            <a:ext cx="3026621" cy="465940"/>
          </a:xfrm>
          <a:prstGeom prst="rect">
            <a:avLst/>
          </a:prstGeom>
        </p:spPr>
        <p:txBody>
          <a:bodyPr vert="horz" lIns="91906" tIns="45953" rIns="91906" bIns="45953" rtlCol="0"/>
          <a:lstStyle>
            <a:lvl1pPr algn="r">
              <a:defRPr sz="1200"/>
            </a:lvl1pPr>
          </a:lstStyle>
          <a:p>
            <a:fld id="{02F6E44C-9FEF-45D9-A0AF-76A0A910845B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760"/>
            <a:ext cx="3026621" cy="465940"/>
          </a:xfrm>
          <a:prstGeom prst="rect">
            <a:avLst/>
          </a:prstGeom>
        </p:spPr>
        <p:txBody>
          <a:bodyPr vert="horz" lIns="91906" tIns="45953" rIns="91906" bIns="459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784" y="8817760"/>
            <a:ext cx="3026621" cy="465940"/>
          </a:xfrm>
          <a:prstGeom prst="rect">
            <a:avLst/>
          </a:prstGeom>
        </p:spPr>
        <p:txBody>
          <a:bodyPr vert="horz" lIns="91906" tIns="45953" rIns="91906" bIns="45953" rtlCol="0" anchor="b"/>
          <a:lstStyle>
            <a:lvl1pPr algn="r">
              <a:defRPr sz="1200"/>
            </a:lvl1pPr>
          </a:lstStyle>
          <a:p>
            <a:fld id="{CD890C27-B032-4153-8BB3-2EC042826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27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8373F-5596-42F6-B7A8-1952563E00E7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88F46-67CD-4739-BEE1-30FA80D93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09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88F46-67CD-4739-BEE1-30FA80D93B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93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2FAA3C7-3EA3-4A44-9C16-DAA2E16A35F9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120592-0D3D-4683-BB39-559DAD885CF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29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A3C7-3EA3-4A44-9C16-DAA2E16A35F9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0592-0D3D-4683-BB39-559DAD885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692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A3C7-3EA3-4A44-9C16-DAA2E16A35F9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0592-0D3D-4683-BB39-559DAD885CF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046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A3C7-3EA3-4A44-9C16-DAA2E16A35F9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0592-0D3D-4683-BB39-559DAD885CF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242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A3C7-3EA3-4A44-9C16-DAA2E16A35F9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0592-0D3D-4683-BB39-559DAD885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461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A3C7-3EA3-4A44-9C16-DAA2E16A35F9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0592-0D3D-4683-BB39-559DAD885CF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753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A3C7-3EA3-4A44-9C16-DAA2E16A35F9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0592-0D3D-4683-BB39-559DAD885CF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692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A3C7-3EA3-4A44-9C16-DAA2E16A35F9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0592-0D3D-4683-BB39-559DAD885CF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584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A3C7-3EA3-4A44-9C16-DAA2E16A35F9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0592-0D3D-4683-BB39-559DAD885CF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77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A3C7-3EA3-4A44-9C16-DAA2E16A35F9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0592-0D3D-4683-BB39-559DAD885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69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A3C7-3EA3-4A44-9C16-DAA2E16A35F9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0592-0D3D-4683-BB39-559DAD885CF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49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A3C7-3EA3-4A44-9C16-DAA2E16A35F9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0592-0D3D-4683-BB39-559DAD885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10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A3C7-3EA3-4A44-9C16-DAA2E16A35F9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0592-0D3D-4683-BB39-559DAD885CF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7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A3C7-3EA3-4A44-9C16-DAA2E16A35F9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0592-0D3D-4683-BB39-559DAD885CF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7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A3C7-3EA3-4A44-9C16-DAA2E16A35F9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0592-0D3D-4683-BB39-559DAD885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420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A3C7-3EA3-4A44-9C16-DAA2E16A35F9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0592-0D3D-4683-BB39-559DAD885CF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07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A3C7-3EA3-4A44-9C16-DAA2E16A35F9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0592-0D3D-4683-BB39-559DAD885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34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FAA3C7-3EA3-4A44-9C16-DAA2E16A35F9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20592-0D3D-4683-BB39-559DAD885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88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3973" y="1871131"/>
            <a:ext cx="6815669" cy="1515533"/>
          </a:xfrm>
        </p:spPr>
        <p:txBody>
          <a:bodyPr/>
          <a:lstStyle/>
          <a:p>
            <a:r>
              <a:rPr lang="en-US" sz="4800" dirty="0" smtClean="0"/>
              <a:t>What Motivates Students to Do Academic Work?</a:t>
            </a:r>
            <a:endParaRPr lang="en-US" sz="4800" dirty="0"/>
          </a:p>
        </p:txBody>
      </p:sp>
      <p:pic>
        <p:nvPicPr>
          <p:cNvPr id="4" name="Picture 3" descr="Everyone Graduates Center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4" y="5756834"/>
            <a:ext cx="3095625" cy="904875"/>
          </a:xfrm>
          <a:prstGeom prst="rect">
            <a:avLst/>
          </a:prstGeom>
        </p:spPr>
      </p:pic>
      <p:pic>
        <p:nvPicPr>
          <p:cNvPr id="6" name="Picture 5" descr="Johns Hopkins School of Education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643" y="5889904"/>
            <a:ext cx="2985512" cy="57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17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Icebreaker – What is your passion?</a:t>
            </a:r>
            <a:endParaRPr lang="en-US" dirty="0"/>
          </a:p>
        </p:txBody>
      </p:sp>
      <p:pic>
        <p:nvPicPr>
          <p:cNvPr id="6" name="Content Placeholder 5" descr="Photo of ice cubes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47" y="2909456"/>
            <a:ext cx="4146468" cy="2764311"/>
          </a:xfrm>
        </p:spPr>
      </p:pic>
      <p:pic>
        <p:nvPicPr>
          <p:cNvPr id="3" name="Picture 2" descr="Photo of train station with tiling reading &quot;Do what you love; love what you do&quo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566" y="2585770"/>
            <a:ext cx="5125532" cy="341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18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Passion Profiles</a:t>
            </a:r>
            <a:endParaRPr lang="en-US" dirty="0"/>
          </a:p>
        </p:txBody>
      </p:sp>
      <p:grpSp>
        <p:nvGrpSpPr>
          <p:cNvPr id="14" name="Group 13" descr="Colored backgrounds of text boxes listing each passion profile"/>
          <p:cNvGrpSpPr/>
          <p:nvPr/>
        </p:nvGrpSpPr>
        <p:grpSpPr>
          <a:xfrm>
            <a:off x="2710053" y="2504125"/>
            <a:ext cx="8596884" cy="3523685"/>
            <a:chOff x="2814828" y="2504125"/>
            <a:chExt cx="8596884" cy="3523685"/>
          </a:xfrm>
        </p:grpSpPr>
        <p:sp>
          <p:nvSpPr>
            <p:cNvPr id="10" name="TextBox 53"/>
            <p:cNvSpPr txBox="1"/>
            <p:nvPr/>
          </p:nvSpPr>
          <p:spPr>
            <a:xfrm>
              <a:off x="2814828" y="2504125"/>
              <a:ext cx="4279392" cy="822960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rgbClr val="EAEFE1">
                    <a:alpha val="0"/>
                  </a:srgbClr>
                </a:gs>
              </a:gsLst>
              <a:lin ang="10800000" scaled="1"/>
            </a:gradFill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dirty="0" smtClean="0"/>
                <a:t>Passion 1: The Child</a:t>
              </a:r>
              <a:endParaRPr lang="en-US" sz="2000" dirty="0"/>
            </a:p>
          </p:txBody>
        </p:sp>
        <p:sp>
          <p:nvSpPr>
            <p:cNvPr id="11" name="TextBox 53"/>
            <p:cNvSpPr txBox="1"/>
            <p:nvPr/>
          </p:nvSpPr>
          <p:spPr>
            <a:xfrm>
              <a:off x="2814828" y="3405764"/>
              <a:ext cx="4279392" cy="822960"/>
            </a:xfrm>
            <a:prstGeom prst="rect">
              <a:avLst/>
            </a:prstGeom>
            <a:gradFill>
              <a:gsLst>
                <a:gs pos="0">
                  <a:srgbClr val="FFBEAF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800000" scaled="1"/>
            </a:gradFill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dirty="0" smtClean="0"/>
                <a:t>Passion 2: The Curriculum</a:t>
              </a:r>
              <a:endParaRPr lang="en-US" sz="2000" dirty="0"/>
            </a:p>
          </p:txBody>
        </p:sp>
        <p:sp>
          <p:nvSpPr>
            <p:cNvPr id="12" name="TextBox 53"/>
            <p:cNvSpPr txBox="1"/>
            <p:nvPr/>
          </p:nvSpPr>
          <p:spPr>
            <a:xfrm>
              <a:off x="2814828" y="4305307"/>
              <a:ext cx="4279392" cy="822960"/>
            </a:xfrm>
            <a:prstGeom prst="rect">
              <a:avLst/>
            </a:prstGeom>
            <a:gradFill>
              <a:gsLst>
                <a:gs pos="0">
                  <a:srgbClr val="A3FF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800000" scaled="1"/>
            </a:gradFill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dirty="0" smtClean="0"/>
                <a:t>Passion </a:t>
              </a:r>
              <a:r>
                <a:rPr lang="en-US" sz="2000" dirty="0"/>
                <a:t>3</a:t>
              </a:r>
              <a:r>
                <a:rPr lang="en-US" sz="2000" dirty="0" smtClean="0"/>
                <a:t>: Content Knowledge</a:t>
              </a:r>
              <a:endParaRPr lang="en-US" sz="2000" dirty="0"/>
            </a:p>
          </p:txBody>
        </p:sp>
        <p:sp>
          <p:nvSpPr>
            <p:cNvPr id="13" name="TextBox 53"/>
            <p:cNvSpPr txBox="1"/>
            <p:nvPr/>
          </p:nvSpPr>
          <p:spPr>
            <a:xfrm>
              <a:off x="2814828" y="5204850"/>
              <a:ext cx="4279392" cy="822960"/>
            </a:xfrm>
            <a:prstGeom prst="rect">
              <a:avLst/>
            </a:prstGeom>
            <a:gradFill>
              <a:gsLst>
                <a:gs pos="0">
                  <a:srgbClr val="BDEEFF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800000" scaled="1"/>
            </a:gradFill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dirty="0" smtClean="0"/>
                <a:t>Passion 4: Teaching Strategies and Techniques</a:t>
              </a:r>
              <a:endParaRPr lang="en-US" sz="2000" dirty="0"/>
            </a:p>
          </p:txBody>
        </p:sp>
        <p:sp>
          <p:nvSpPr>
            <p:cNvPr id="5" name="TextBox 53"/>
            <p:cNvSpPr txBox="1"/>
            <p:nvPr/>
          </p:nvSpPr>
          <p:spPr>
            <a:xfrm>
              <a:off x="7132320" y="2504125"/>
              <a:ext cx="4279392" cy="822960"/>
            </a:xfrm>
            <a:prstGeom prst="rect">
              <a:avLst/>
            </a:prstGeom>
            <a:gradFill>
              <a:gsLst>
                <a:gs pos="0">
                  <a:srgbClr val="FFE89F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800000" scaled="1"/>
            </a:gradFill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dirty="0" smtClean="0"/>
                <a:t>Passion 5: The Relationship Between Beliefs and Professional Practice</a:t>
              </a:r>
              <a:endParaRPr lang="en-US" sz="2000" dirty="0"/>
            </a:p>
          </p:txBody>
        </p:sp>
        <p:sp>
          <p:nvSpPr>
            <p:cNvPr id="7" name="TextBox 53"/>
            <p:cNvSpPr txBox="1"/>
            <p:nvPr/>
          </p:nvSpPr>
          <p:spPr>
            <a:xfrm>
              <a:off x="7132320" y="3405764"/>
              <a:ext cx="4279392" cy="822960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rgbClr val="EAEFE1">
                    <a:alpha val="0"/>
                  </a:srgbClr>
                </a:gs>
              </a:gsLst>
              <a:lin ang="10800000" scaled="1"/>
            </a:gradFill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dirty="0" smtClean="0"/>
                <a:t>Passion 6: The Intersection Between Your Personal and Professional Identities</a:t>
              </a:r>
              <a:endParaRPr lang="en-US" sz="2000" dirty="0"/>
            </a:p>
          </p:txBody>
        </p:sp>
        <p:sp>
          <p:nvSpPr>
            <p:cNvPr id="8" name="TextBox 53"/>
            <p:cNvSpPr txBox="1"/>
            <p:nvPr/>
          </p:nvSpPr>
          <p:spPr>
            <a:xfrm>
              <a:off x="7132320" y="4305307"/>
              <a:ext cx="4279392" cy="822960"/>
            </a:xfrm>
            <a:prstGeom prst="rect">
              <a:avLst/>
            </a:prstGeom>
            <a:gradFill>
              <a:gsLst>
                <a:gs pos="0">
                  <a:srgbClr val="FFBEAF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800000" scaled="1"/>
            </a:gradFill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dirty="0" smtClean="0"/>
                <a:t>Passion 7: Advocating Equity and </a:t>
              </a:r>
              <a:br>
                <a:rPr lang="en-US" sz="2000" dirty="0" smtClean="0"/>
              </a:br>
              <a:r>
                <a:rPr lang="en-US" sz="2000" dirty="0" smtClean="0"/>
                <a:t>Social Justice</a:t>
              </a:r>
              <a:endParaRPr lang="en-US" sz="2000" dirty="0"/>
            </a:p>
          </p:txBody>
        </p:sp>
        <p:sp>
          <p:nvSpPr>
            <p:cNvPr id="9" name="TextBox 53"/>
            <p:cNvSpPr txBox="1"/>
            <p:nvPr/>
          </p:nvSpPr>
          <p:spPr>
            <a:xfrm>
              <a:off x="7132320" y="5204850"/>
              <a:ext cx="4279392" cy="822960"/>
            </a:xfrm>
            <a:prstGeom prst="rect">
              <a:avLst/>
            </a:prstGeom>
            <a:gradFill>
              <a:gsLst>
                <a:gs pos="0">
                  <a:srgbClr val="A3FF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800000" scaled="1"/>
            </a:gradFill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dirty="0" smtClean="0"/>
                <a:t>Passion 8: Context Matters</a:t>
              </a:r>
              <a:endParaRPr lang="en-US" sz="2000" dirty="0"/>
            </a:p>
          </p:txBody>
        </p:sp>
      </p:grpSp>
      <p:pic>
        <p:nvPicPr>
          <p:cNvPr id="4" name="Picture 3" descr="Photo of Rubik's cub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0" y="2915605"/>
            <a:ext cx="2274713" cy="23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92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Passion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4225" y="2556932"/>
            <a:ext cx="7572371" cy="331893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Determine your </a:t>
            </a:r>
            <a:r>
              <a:rPr lang="en-US" sz="3200" dirty="0"/>
              <a:t>p</a:t>
            </a:r>
            <a:r>
              <a:rPr lang="en-US" sz="3200" dirty="0" smtClean="0"/>
              <a:t>assion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Meet </a:t>
            </a:r>
            <a:r>
              <a:rPr lang="en-US" sz="3200" dirty="0"/>
              <a:t>p</a:t>
            </a:r>
            <a:r>
              <a:rPr lang="en-US" sz="3200" dirty="0" smtClean="0"/>
              <a:t>assion </a:t>
            </a:r>
            <a:r>
              <a:rPr lang="en-US" sz="3200" dirty="0"/>
              <a:t>t</a:t>
            </a:r>
            <a:r>
              <a:rPr lang="en-US" sz="3200" dirty="0" smtClean="0"/>
              <a:t>eam @ station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Share highlights with large group</a:t>
            </a:r>
            <a:endParaRPr lang="en-US" sz="3200" dirty="0"/>
          </a:p>
        </p:txBody>
      </p:sp>
      <p:pic>
        <p:nvPicPr>
          <p:cNvPr id="5" name="Picture 4" descr="Photo of Rubik's cub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0" y="2915605"/>
            <a:ext cx="2274713" cy="23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53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61014</TotalTime>
  <Words>98</Words>
  <Application>Microsoft Office PowerPoint</Application>
  <PresentationFormat>Widescreen</PresentationFormat>
  <Paragraphs>16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Garamond</vt:lpstr>
      <vt:lpstr>Organic</vt:lpstr>
      <vt:lpstr>What Motivates Students to Do Academic Work?</vt:lpstr>
      <vt:lpstr>Icebreaker – What is your passion?</vt:lpstr>
      <vt:lpstr>Passion Profiles</vt:lpstr>
      <vt:lpstr>Passion Profiles</vt:lpstr>
    </vt:vector>
  </TitlesOfParts>
  <Company>CSOS-JHU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Fostering High School Students’ Motivation to Learn</dc:title>
  <dc:creator>Martha Mac Iver</dc:creator>
  <cp:lastModifiedBy>Emily Clark</cp:lastModifiedBy>
  <cp:revision>183</cp:revision>
  <cp:lastPrinted>2016-07-27T15:50:18Z</cp:lastPrinted>
  <dcterms:created xsi:type="dcterms:W3CDTF">2015-10-29T18:02:41Z</dcterms:created>
  <dcterms:modified xsi:type="dcterms:W3CDTF">2020-02-25T19:46:07Z</dcterms:modified>
</cp:coreProperties>
</file>