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44" r:id="rId2"/>
    <p:sldId id="358" r:id="rId3"/>
    <p:sldId id="342" r:id="rId4"/>
    <p:sldId id="347" r:id="rId5"/>
    <p:sldId id="335" r:id="rId6"/>
    <p:sldId id="348" r:id="rId7"/>
    <p:sldId id="349" r:id="rId8"/>
    <p:sldId id="336" r:id="rId9"/>
    <p:sldId id="350" r:id="rId10"/>
    <p:sldId id="329" r:id="rId11"/>
    <p:sldId id="330" r:id="rId12"/>
    <p:sldId id="351" r:id="rId13"/>
    <p:sldId id="327" r:id="rId14"/>
    <p:sldId id="352" r:id="rId15"/>
    <p:sldId id="353" r:id="rId16"/>
    <p:sldId id="354" r:id="rId17"/>
    <p:sldId id="334" r:id="rId18"/>
    <p:sldId id="355" r:id="rId19"/>
    <p:sldId id="339" r:id="rId20"/>
    <p:sldId id="356" r:id="rId21"/>
    <p:sldId id="357" r:id="rId22"/>
    <p:sldId id="331" r:id="rId23"/>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8A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660"/>
  </p:normalViewPr>
  <p:slideViewPr>
    <p:cSldViewPr snapToGrid="0">
      <p:cViewPr varScale="1">
        <p:scale>
          <a:sx n="80" d="100"/>
          <a:sy n="80" d="100"/>
        </p:scale>
        <p:origin x="571"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193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27939-0523-4C05-A84D-A25AAD160A00}" type="doc">
      <dgm:prSet loTypeId="urn:microsoft.com/office/officeart/2009/3/layout/SubStepProcess" loCatId="process" qsTypeId="urn:microsoft.com/office/officeart/2005/8/quickstyle/3d3" qsCatId="3D" csTypeId="urn:microsoft.com/office/officeart/2005/8/colors/colorful5" csCatId="colorful" phldr="1"/>
      <dgm:spPr/>
      <dgm:t>
        <a:bodyPr/>
        <a:lstStyle/>
        <a:p>
          <a:endParaRPr lang="en-US"/>
        </a:p>
      </dgm:t>
    </dgm:pt>
    <dgm:pt modelId="{CE9D6CF5-EAAC-4259-B2F4-A9FF29628C60}">
      <dgm:prSet custT="1"/>
      <dgm:spPr>
        <a:solidFill>
          <a:srgbClr val="4472C4"/>
        </a:solidFill>
      </dgm:spPr>
      <dgm:t>
        <a:bodyPr anchor="t"/>
        <a:lstStyle/>
        <a:p>
          <a:pPr rtl="0"/>
          <a:r>
            <a:rPr lang="en-US" sz="1600" dirty="0" smtClean="0"/>
            <a:t/>
          </a:r>
          <a:br>
            <a:rPr lang="en-US" sz="1600" dirty="0" smtClean="0"/>
          </a:br>
          <a:r>
            <a:rPr lang="en-US" sz="3600" dirty="0" smtClean="0"/>
            <a:t>B</a:t>
          </a:r>
        </a:p>
        <a:p>
          <a:pPr rtl="0"/>
          <a:r>
            <a:rPr lang="en-US" sz="3200" dirty="0" smtClean="0"/>
            <a:t>Belonging</a:t>
          </a:r>
          <a:endParaRPr lang="en-US" sz="3200" dirty="0"/>
        </a:p>
      </dgm:t>
    </dgm:pt>
    <dgm:pt modelId="{A15D7F75-2118-4FBC-A1E2-4F8AE766E88D}" type="parTrans" cxnId="{BBA7113D-A40D-47D9-9BEA-AF0858517499}">
      <dgm:prSet/>
      <dgm:spPr/>
      <dgm:t>
        <a:bodyPr/>
        <a:lstStyle/>
        <a:p>
          <a:endParaRPr lang="en-US"/>
        </a:p>
      </dgm:t>
    </dgm:pt>
    <dgm:pt modelId="{E613900B-A9D5-49E8-8033-A7FD043387F5}" type="sibTrans" cxnId="{BBA7113D-A40D-47D9-9BEA-AF0858517499}">
      <dgm:prSet/>
      <dgm:spPr/>
      <dgm:t>
        <a:bodyPr/>
        <a:lstStyle/>
        <a:p>
          <a:endParaRPr lang="en-US"/>
        </a:p>
      </dgm:t>
    </dgm:pt>
    <dgm:pt modelId="{CEB26545-E8DD-4A6B-BC8A-513171F2B057}">
      <dgm:prSet custT="1"/>
      <dgm:spPr>
        <a:solidFill>
          <a:srgbClr val="70AD47"/>
        </a:solidFill>
      </dgm:spPr>
      <dgm:t>
        <a:bodyPr anchor="t"/>
        <a:lstStyle/>
        <a:p>
          <a:pPr rtl="0">
            <a:lnSpc>
              <a:spcPct val="90000"/>
            </a:lnSpc>
            <a:spcAft>
              <a:spcPct val="35000"/>
            </a:spcAft>
          </a:pPr>
          <a:r>
            <a:rPr lang="en-US" sz="1600" dirty="0" smtClean="0"/>
            <a:t/>
          </a:r>
          <a:br>
            <a:rPr lang="en-US" sz="1600" dirty="0" smtClean="0"/>
          </a:br>
          <a:r>
            <a:rPr lang="en-US" sz="3600" dirty="0" smtClean="0"/>
            <a:t>R</a:t>
          </a:r>
        </a:p>
        <a:p>
          <a:pPr rtl="0">
            <a:lnSpc>
              <a:spcPct val="100000"/>
            </a:lnSpc>
            <a:spcAft>
              <a:spcPts val="0"/>
            </a:spcAft>
          </a:pPr>
          <a:r>
            <a:rPr lang="en-US" sz="2800" dirty="0" smtClean="0"/>
            <a:t>Relevance</a:t>
          </a:r>
        </a:p>
        <a:p>
          <a:pPr rtl="0">
            <a:lnSpc>
              <a:spcPct val="90000"/>
            </a:lnSpc>
            <a:spcAft>
              <a:spcPct val="35000"/>
            </a:spcAft>
          </a:pPr>
          <a:r>
            <a:rPr lang="en-US" sz="2800" dirty="0" smtClean="0"/>
            <a:t>(Purpose)</a:t>
          </a:r>
          <a:endParaRPr lang="en-US" sz="2800" dirty="0"/>
        </a:p>
      </dgm:t>
    </dgm:pt>
    <dgm:pt modelId="{6B3BCBC1-1F60-48FD-8B12-CF2D1DE935A7}" type="parTrans" cxnId="{59E78147-6E8F-4487-B01F-4D16B576117B}">
      <dgm:prSet/>
      <dgm:spPr/>
      <dgm:t>
        <a:bodyPr/>
        <a:lstStyle/>
        <a:p>
          <a:endParaRPr lang="en-US"/>
        </a:p>
      </dgm:t>
    </dgm:pt>
    <dgm:pt modelId="{2A57FED6-81E2-4C61-86DB-6CABAABC0CB7}" type="sibTrans" cxnId="{59E78147-6E8F-4487-B01F-4D16B576117B}">
      <dgm:prSet/>
      <dgm:spPr/>
      <dgm:t>
        <a:bodyPr/>
        <a:lstStyle/>
        <a:p>
          <a:endParaRPr lang="en-US"/>
        </a:p>
      </dgm:t>
    </dgm:pt>
    <dgm:pt modelId="{372786F3-180D-4583-9AB4-0BDA719DD8DC}">
      <dgm:prSet custT="1"/>
      <dgm:spPr>
        <a:solidFill>
          <a:srgbClr val="FFC033"/>
        </a:solidFill>
      </dgm:spPr>
      <dgm:t>
        <a:bodyPr anchor="t"/>
        <a:lstStyle/>
        <a:p>
          <a:pPr rtl="0"/>
          <a:r>
            <a:rPr lang="en-US" sz="1600" dirty="0" smtClean="0"/>
            <a:t/>
          </a:r>
          <a:br>
            <a:rPr lang="en-US" sz="1600" dirty="0" smtClean="0"/>
          </a:br>
          <a:r>
            <a:rPr lang="en-US" sz="3600" dirty="0" smtClean="0"/>
            <a:t>A</a:t>
          </a:r>
        </a:p>
        <a:p>
          <a:pPr rtl="0"/>
          <a:r>
            <a:rPr lang="en-US" sz="2800" dirty="0" smtClean="0"/>
            <a:t>Autonomy</a:t>
          </a:r>
          <a:endParaRPr lang="en-US" sz="2800" dirty="0"/>
        </a:p>
      </dgm:t>
    </dgm:pt>
    <dgm:pt modelId="{2FD86AFE-1356-449A-BFCF-DB9E655495B0}" type="parTrans" cxnId="{FA994038-2AE7-47EE-93F3-5C7CB7C3BDEE}">
      <dgm:prSet/>
      <dgm:spPr/>
      <dgm:t>
        <a:bodyPr/>
        <a:lstStyle/>
        <a:p>
          <a:endParaRPr lang="en-US"/>
        </a:p>
      </dgm:t>
    </dgm:pt>
    <dgm:pt modelId="{07FA162C-E05C-4EF4-BED2-F9D462AFDFCB}" type="sibTrans" cxnId="{FA994038-2AE7-47EE-93F3-5C7CB7C3BDEE}">
      <dgm:prSet/>
      <dgm:spPr/>
      <dgm:t>
        <a:bodyPr/>
        <a:lstStyle/>
        <a:p>
          <a:endParaRPr lang="en-US"/>
        </a:p>
      </dgm:t>
    </dgm:pt>
    <dgm:pt modelId="{B41336F3-23AF-4594-92CA-9EFD00315307}">
      <dgm:prSet custT="1"/>
      <dgm:spPr>
        <a:solidFill>
          <a:srgbClr val="C00000"/>
        </a:solidFill>
      </dgm:spPr>
      <dgm:t>
        <a:bodyPr anchor="t"/>
        <a:lstStyle/>
        <a:p>
          <a:pPr rtl="0">
            <a:spcBef>
              <a:spcPts val="2400"/>
            </a:spcBef>
          </a:pPr>
          <a:r>
            <a:rPr lang="en-US" sz="1600" dirty="0" smtClean="0"/>
            <a:t/>
          </a:r>
          <a:br>
            <a:rPr lang="en-US" sz="1600" dirty="0" smtClean="0"/>
          </a:br>
          <a:r>
            <a:rPr lang="en-US" sz="3600" dirty="0" smtClean="0"/>
            <a:t>C</a:t>
          </a:r>
        </a:p>
        <a:p>
          <a:pPr rtl="0">
            <a:spcBef>
              <a:spcPts val="1200"/>
            </a:spcBef>
          </a:pPr>
          <a:r>
            <a:rPr lang="en-US" sz="2500" dirty="0" smtClean="0"/>
            <a:t>Competence</a:t>
          </a:r>
        </a:p>
        <a:p>
          <a:pPr rtl="0">
            <a:spcBef>
              <a:spcPts val="1200"/>
            </a:spcBef>
          </a:pPr>
          <a:r>
            <a:rPr lang="en-US" sz="2500" dirty="0" smtClean="0"/>
            <a:t>(Mastery)</a:t>
          </a:r>
          <a:endParaRPr lang="en-US" sz="2500" dirty="0"/>
        </a:p>
      </dgm:t>
    </dgm:pt>
    <dgm:pt modelId="{0EE8C201-A7F3-473C-9900-66B9DFB2B895}" type="parTrans" cxnId="{90390E1B-75FE-4D34-A1BE-2E93558973CF}">
      <dgm:prSet/>
      <dgm:spPr/>
      <dgm:t>
        <a:bodyPr/>
        <a:lstStyle/>
        <a:p>
          <a:endParaRPr lang="en-US"/>
        </a:p>
      </dgm:t>
    </dgm:pt>
    <dgm:pt modelId="{E4A57E03-3013-4CE7-BB1B-66AF3E2A27FA}" type="sibTrans" cxnId="{90390E1B-75FE-4D34-A1BE-2E93558973CF}">
      <dgm:prSet/>
      <dgm:spPr/>
      <dgm:t>
        <a:bodyPr/>
        <a:lstStyle/>
        <a:p>
          <a:endParaRPr lang="en-US"/>
        </a:p>
      </dgm:t>
    </dgm:pt>
    <dgm:pt modelId="{38B5909F-C428-4BBB-AB23-DF315BCA9C08}">
      <dgm:prSet custT="1"/>
      <dgm:spPr>
        <a:solidFill>
          <a:srgbClr val="7030A0"/>
        </a:solidFill>
      </dgm:spPr>
      <dgm:t>
        <a:bodyPr anchor="t"/>
        <a:lstStyle/>
        <a:p>
          <a:pPr rtl="0"/>
          <a:r>
            <a:rPr lang="en-US" sz="1600" dirty="0" smtClean="0"/>
            <a:t/>
          </a:r>
          <a:br>
            <a:rPr lang="en-US" sz="1600" dirty="0" smtClean="0"/>
          </a:br>
          <a:r>
            <a:rPr lang="en-US" sz="3500" dirty="0" smtClean="0"/>
            <a:t>E</a:t>
          </a:r>
        </a:p>
        <a:p>
          <a:pPr rtl="0"/>
          <a:r>
            <a:rPr lang="en-US" sz="2400" dirty="0" smtClean="0"/>
            <a:t>Engaging</a:t>
          </a:r>
        </a:p>
        <a:p>
          <a:pPr rtl="0"/>
          <a:r>
            <a:rPr lang="en-US" sz="2400" dirty="0" smtClean="0"/>
            <a:t>Interest</a:t>
          </a:r>
          <a:endParaRPr lang="en-US" sz="2400" dirty="0"/>
        </a:p>
      </dgm:t>
    </dgm:pt>
    <dgm:pt modelId="{2184DBFB-F2F2-4E2C-B8BF-4151F0CD587C}" type="parTrans" cxnId="{8A3C9EEB-DF3C-42B5-9EA7-8CD22146C4B5}">
      <dgm:prSet/>
      <dgm:spPr/>
      <dgm:t>
        <a:bodyPr/>
        <a:lstStyle/>
        <a:p>
          <a:endParaRPr lang="en-US"/>
        </a:p>
      </dgm:t>
    </dgm:pt>
    <dgm:pt modelId="{51E83FD0-742E-4D39-9E52-164B19FD17D7}" type="sibTrans" cxnId="{8A3C9EEB-DF3C-42B5-9EA7-8CD22146C4B5}">
      <dgm:prSet/>
      <dgm:spPr/>
      <dgm:t>
        <a:bodyPr/>
        <a:lstStyle/>
        <a:p>
          <a:endParaRPr lang="en-US"/>
        </a:p>
      </dgm:t>
    </dgm:pt>
    <dgm:pt modelId="{FFE4D471-9C15-4118-8431-0333968A4368}" type="pres">
      <dgm:prSet presAssocID="{11727939-0523-4C05-A84D-A25AAD160A00}" presName="Name0" presStyleCnt="0">
        <dgm:presLayoutVars>
          <dgm:chMax val="7"/>
          <dgm:dir/>
          <dgm:animOne val="branch"/>
        </dgm:presLayoutVars>
      </dgm:prSet>
      <dgm:spPr/>
      <dgm:t>
        <a:bodyPr/>
        <a:lstStyle/>
        <a:p>
          <a:endParaRPr lang="en-US"/>
        </a:p>
      </dgm:t>
    </dgm:pt>
    <dgm:pt modelId="{175C889F-349E-49EA-9519-78C0B8A17881}" type="pres">
      <dgm:prSet presAssocID="{CE9D6CF5-EAAC-4259-B2F4-A9FF29628C60}" presName="parTx1" presStyleLbl="node1" presStyleIdx="0" presStyleCnt="5" custLinFactNeighborX="-2103" custLinFactNeighborY="-701"/>
      <dgm:spPr/>
      <dgm:t>
        <a:bodyPr/>
        <a:lstStyle/>
        <a:p>
          <a:endParaRPr lang="en-US"/>
        </a:p>
      </dgm:t>
    </dgm:pt>
    <dgm:pt modelId="{CF97191F-2CA6-4111-8ADE-9F290A091690}" type="pres">
      <dgm:prSet presAssocID="{CEB26545-E8DD-4A6B-BC8A-513171F2B057}" presName="parTx2" presStyleLbl="node1" presStyleIdx="1" presStyleCnt="5"/>
      <dgm:spPr/>
      <dgm:t>
        <a:bodyPr/>
        <a:lstStyle/>
        <a:p>
          <a:endParaRPr lang="en-US"/>
        </a:p>
      </dgm:t>
    </dgm:pt>
    <dgm:pt modelId="{CE9C5679-96F3-475B-9CF9-FBCF87C4E621}" type="pres">
      <dgm:prSet presAssocID="{372786F3-180D-4583-9AB4-0BDA719DD8DC}" presName="parTx3" presStyleLbl="node1" presStyleIdx="2" presStyleCnt="5"/>
      <dgm:spPr/>
      <dgm:t>
        <a:bodyPr/>
        <a:lstStyle/>
        <a:p>
          <a:endParaRPr lang="en-US"/>
        </a:p>
      </dgm:t>
    </dgm:pt>
    <dgm:pt modelId="{0AF94747-C77C-478A-B9A5-BA32DE0C6517}" type="pres">
      <dgm:prSet presAssocID="{B41336F3-23AF-4594-92CA-9EFD00315307}" presName="parTx4" presStyleLbl="node1" presStyleIdx="3" presStyleCnt="5"/>
      <dgm:spPr/>
      <dgm:t>
        <a:bodyPr/>
        <a:lstStyle/>
        <a:p>
          <a:endParaRPr lang="en-US"/>
        </a:p>
      </dgm:t>
    </dgm:pt>
    <dgm:pt modelId="{F0CE7646-6997-497B-8298-A297B68AA9A0}" type="pres">
      <dgm:prSet presAssocID="{38B5909F-C428-4BBB-AB23-DF315BCA9C08}" presName="parTx5" presStyleLbl="node1" presStyleIdx="4" presStyleCnt="5"/>
      <dgm:spPr/>
      <dgm:t>
        <a:bodyPr/>
        <a:lstStyle/>
        <a:p>
          <a:endParaRPr lang="en-US"/>
        </a:p>
      </dgm:t>
    </dgm:pt>
  </dgm:ptLst>
  <dgm:cxnLst>
    <dgm:cxn modelId="{8A3C9EEB-DF3C-42B5-9EA7-8CD22146C4B5}" srcId="{11727939-0523-4C05-A84D-A25AAD160A00}" destId="{38B5909F-C428-4BBB-AB23-DF315BCA9C08}" srcOrd="4" destOrd="0" parTransId="{2184DBFB-F2F2-4E2C-B8BF-4151F0CD587C}" sibTransId="{51E83FD0-742E-4D39-9E52-164B19FD17D7}"/>
    <dgm:cxn modelId="{FA994038-2AE7-47EE-93F3-5C7CB7C3BDEE}" srcId="{11727939-0523-4C05-A84D-A25AAD160A00}" destId="{372786F3-180D-4583-9AB4-0BDA719DD8DC}" srcOrd="2" destOrd="0" parTransId="{2FD86AFE-1356-449A-BFCF-DB9E655495B0}" sibTransId="{07FA162C-E05C-4EF4-BED2-F9D462AFDFCB}"/>
    <dgm:cxn modelId="{1B01407F-3820-4509-A73C-A381255E9F2A}" type="presOf" srcId="{38B5909F-C428-4BBB-AB23-DF315BCA9C08}" destId="{F0CE7646-6997-497B-8298-A297B68AA9A0}" srcOrd="0" destOrd="0" presId="urn:microsoft.com/office/officeart/2009/3/layout/SubStepProcess"/>
    <dgm:cxn modelId="{BBA7113D-A40D-47D9-9BEA-AF0858517499}" srcId="{11727939-0523-4C05-A84D-A25AAD160A00}" destId="{CE9D6CF5-EAAC-4259-B2F4-A9FF29628C60}" srcOrd="0" destOrd="0" parTransId="{A15D7F75-2118-4FBC-A1E2-4F8AE766E88D}" sibTransId="{E613900B-A9D5-49E8-8033-A7FD043387F5}"/>
    <dgm:cxn modelId="{90390E1B-75FE-4D34-A1BE-2E93558973CF}" srcId="{11727939-0523-4C05-A84D-A25AAD160A00}" destId="{B41336F3-23AF-4594-92CA-9EFD00315307}" srcOrd="3" destOrd="0" parTransId="{0EE8C201-A7F3-473C-9900-66B9DFB2B895}" sibTransId="{E4A57E03-3013-4CE7-BB1B-66AF3E2A27FA}"/>
    <dgm:cxn modelId="{5F3F2F6D-9861-440B-846A-3164E69E7BD2}" type="presOf" srcId="{B41336F3-23AF-4594-92CA-9EFD00315307}" destId="{0AF94747-C77C-478A-B9A5-BA32DE0C6517}" srcOrd="0" destOrd="0" presId="urn:microsoft.com/office/officeart/2009/3/layout/SubStepProcess"/>
    <dgm:cxn modelId="{59E78147-6E8F-4487-B01F-4D16B576117B}" srcId="{11727939-0523-4C05-A84D-A25AAD160A00}" destId="{CEB26545-E8DD-4A6B-BC8A-513171F2B057}" srcOrd="1" destOrd="0" parTransId="{6B3BCBC1-1F60-48FD-8B12-CF2D1DE935A7}" sibTransId="{2A57FED6-81E2-4C61-86DB-6CABAABC0CB7}"/>
    <dgm:cxn modelId="{F8159C07-2343-4D98-A6AF-558435B1BAED}" type="presOf" srcId="{CE9D6CF5-EAAC-4259-B2F4-A9FF29628C60}" destId="{175C889F-349E-49EA-9519-78C0B8A17881}" srcOrd="0" destOrd="0" presId="urn:microsoft.com/office/officeart/2009/3/layout/SubStepProcess"/>
    <dgm:cxn modelId="{2E1519F2-507B-4DD2-978B-61159B074C8B}" type="presOf" srcId="{11727939-0523-4C05-A84D-A25AAD160A00}" destId="{FFE4D471-9C15-4118-8431-0333968A4368}" srcOrd="0" destOrd="0" presId="urn:microsoft.com/office/officeart/2009/3/layout/SubStepProcess"/>
    <dgm:cxn modelId="{AB95A416-86DF-42C7-9A77-F047945DCEAA}" type="presOf" srcId="{372786F3-180D-4583-9AB4-0BDA719DD8DC}" destId="{CE9C5679-96F3-475B-9CF9-FBCF87C4E621}" srcOrd="0" destOrd="0" presId="urn:microsoft.com/office/officeart/2009/3/layout/SubStepProcess"/>
    <dgm:cxn modelId="{83141F27-86F9-4382-B4AD-F457A8ECEF24}" type="presOf" srcId="{CEB26545-E8DD-4A6B-BC8A-513171F2B057}" destId="{CF97191F-2CA6-4111-8ADE-9F290A091690}" srcOrd="0" destOrd="0" presId="urn:microsoft.com/office/officeart/2009/3/layout/SubStepProcess"/>
    <dgm:cxn modelId="{60398ACB-430E-4927-880F-90352A91AF8E}" type="presParOf" srcId="{FFE4D471-9C15-4118-8431-0333968A4368}" destId="{175C889F-349E-49EA-9519-78C0B8A17881}" srcOrd="0" destOrd="0" presId="urn:microsoft.com/office/officeart/2009/3/layout/SubStepProcess"/>
    <dgm:cxn modelId="{B2ACEA29-8761-4084-9E46-CD13F314FD79}" type="presParOf" srcId="{FFE4D471-9C15-4118-8431-0333968A4368}" destId="{CF97191F-2CA6-4111-8ADE-9F290A091690}" srcOrd="1" destOrd="0" presId="urn:microsoft.com/office/officeart/2009/3/layout/SubStepProcess"/>
    <dgm:cxn modelId="{FB421086-55CD-49C6-A35F-F64951B475B3}" type="presParOf" srcId="{FFE4D471-9C15-4118-8431-0333968A4368}" destId="{CE9C5679-96F3-475B-9CF9-FBCF87C4E621}" srcOrd="2" destOrd="0" presId="urn:microsoft.com/office/officeart/2009/3/layout/SubStepProcess"/>
    <dgm:cxn modelId="{71C1FAD9-F12E-4FF0-BD29-847525AF56D7}" type="presParOf" srcId="{FFE4D471-9C15-4118-8431-0333968A4368}" destId="{0AF94747-C77C-478A-B9A5-BA32DE0C6517}" srcOrd="3" destOrd="0" presId="urn:microsoft.com/office/officeart/2009/3/layout/SubStepProcess"/>
    <dgm:cxn modelId="{3412BF0A-DE08-4D0B-9DF8-F412A139DB6E}" type="presParOf" srcId="{FFE4D471-9C15-4118-8431-0333968A4368}" destId="{F0CE7646-6997-497B-8298-A297B68AA9A0}"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50EFA-E507-4136-90AB-82DAA64B34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9CB9FA-1EFF-40E5-9E79-DB3736A54FFA}">
      <dgm:prSet phldrT="[Text]" custT="1"/>
      <dgm:spPr/>
      <dgm:t>
        <a:bodyPr/>
        <a:lstStyle/>
        <a:p>
          <a:r>
            <a:rPr lang="en-US" sz="2600" dirty="0" smtClean="0"/>
            <a:t>What do you think about how this tool communicates learning targets to students? Helps them track their progress?  What strengths and weaknesses do you see with it?</a:t>
          </a:r>
          <a:endParaRPr lang="en-US" sz="2600" dirty="0"/>
        </a:p>
      </dgm:t>
    </dgm:pt>
    <dgm:pt modelId="{CA80A849-80B9-404E-BFB2-62A1F7D51961}" type="parTrans" cxnId="{C484613F-C8D3-4A7B-AD50-5AF7E647AE2A}">
      <dgm:prSet/>
      <dgm:spPr/>
      <dgm:t>
        <a:bodyPr/>
        <a:lstStyle/>
        <a:p>
          <a:endParaRPr lang="en-US"/>
        </a:p>
      </dgm:t>
    </dgm:pt>
    <dgm:pt modelId="{A433C8DD-AD73-419A-837D-6E0D863EF5E5}" type="sibTrans" cxnId="{C484613F-C8D3-4A7B-AD50-5AF7E647AE2A}">
      <dgm:prSet/>
      <dgm:spPr/>
      <dgm:t>
        <a:bodyPr/>
        <a:lstStyle/>
        <a:p>
          <a:endParaRPr lang="en-US"/>
        </a:p>
      </dgm:t>
    </dgm:pt>
    <dgm:pt modelId="{4EDBCA61-930F-40F8-A7D9-AABE1B993E36}">
      <dgm:prSet phldrT="[Text]" custT="1"/>
      <dgm:spPr/>
      <dgm:t>
        <a:bodyPr/>
        <a:lstStyle/>
        <a:p>
          <a:r>
            <a:rPr lang="en-US" sz="2800" dirty="0" smtClean="0"/>
            <a:t>Have you ever tried anything similar? How did it work?</a:t>
          </a:r>
          <a:endParaRPr lang="en-US" sz="2800" dirty="0"/>
        </a:p>
      </dgm:t>
    </dgm:pt>
    <dgm:pt modelId="{5CD6AA5A-8DFD-44A6-9A5F-F2ACA26FAFFB}" type="parTrans" cxnId="{7FBF1C24-623B-4EF7-9707-77AF91A736A3}">
      <dgm:prSet/>
      <dgm:spPr/>
      <dgm:t>
        <a:bodyPr/>
        <a:lstStyle/>
        <a:p>
          <a:endParaRPr lang="en-US"/>
        </a:p>
      </dgm:t>
    </dgm:pt>
    <dgm:pt modelId="{7CB576A6-C24E-49FD-B8EF-807875A049FB}" type="sibTrans" cxnId="{7FBF1C24-623B-4EF7-9707-77AF91A736A3}">
      <dgm:prSet/>
      <dgm:spPr/>
      <dgm:t>
        <a:bodyPr/>
        <a:lstStyle/>
        <a:p>
          <a:endParaRPr lang="en-US"/>
        </a:p>
      </dgm:t>
    </dgm:pt>
    <dgm:pt modelId="{293A9CC8-C2FE-4FC3-B1E1-9BDF40296DE4}">
      <dgm:prSet custT="1"/>
      <dgm:spPr/>
      <dgm:t>
        <a:bodyPr/>
        <a:lstStyle/>
        <a:p>
          <a:r>
            <a:rPr lang="en-US" sz="2800" dirty="0" smtClean="0">
              <a:solidFill>
                <a:schemeClr val="bg1"/>
              </a:solidFill>
            </a:rPr>
            <a:t>How do you think something like this could be adapted to your subject matter?</a:t>
          </a:r>
          <a:endParaRPr lang="en-US" sz="2800" dirty="0">
            <a:solidFill>
              <a:schemeClr val="bg1"/>
            </a:solidFill>
          </a:endParaRPr>
        </a:p>
      </dgm:t>
    </dgm:pt>
    <dgm:pt modelId="{5238F175-833E-411A-8886-D71DCAC7B400}" type="parTrans" cxnId="{06F67836-8490-4FBA-9266-C06DEAD82DF5}">
      <dgm:prSet/>
      <dgm:spPr/>
      <dgm:t>
        <a:bodyPr/>
        <a:lstStyle/>
        <a:p>
          <a:endParaRPr lang="en-US"/>
        </a:p>
      </dgm:t>
    </dgm:pt>
    <dgm:pt modelId="{4150C6AD-C3D0-48C2-A3D0-63CF82D3CE64}" type="sibTrans" cxnId="{06F67836-8490-4FBA-9266-C06DEAD82DF5}">
      <dgm:prSet/>
      <dgm:spPr/>
      <dgm:t>
        <a:bodyPr/>
        <a:lstStyle/>
        <a:p>
          <a:endParaRPr lang="en-US"/>
        </a:p>
      </dgm:t>
    </dgm:pt>
    <dgm:pt modelId="{0A479921-FB20-46E9-9C60-5058EE135FBE}" type="pres">
      <dgm:prSet presAssocID="{4E450EFA-E507-4136-90AB-82DAA64B3407}" presName="linear" presStyleCnt="0">
        <dgm:presLayoutVars>
          <dgm:animLvl val="lvl"/>
          <dgm:resizeHandles val="exact"/>
        </dgm:presLayoutVars>
      </dgm:prSet>
      <dgm:spPr/>
      <dgm:t>
        <a:bodyPr/>
        <a:lstStyle/>
        <a:p>
          <a:endParaRPr lang="en-US"/>
        </a:p>
      </dgm:t>
    </dgm:pt>
    <dgm:pt modelId="{9A0532D5-AAF0-4FEF-B396-967F369BC77E}" type="pres">
      <dgm:prSet presAssocID="{AF9CB9FA-1EFF-40E5-9E79-DB3736A54FFA}" presName="parentText" presStyleLbl="node1" presStyleIdx="0" presStyleCnt="3">
        <dgm:presLayoutVars>
          <dgm:chMax val="0"/>
          <dgm:bulletEnabled val="1"/>
        </dgm:presLayoutVars>
      </dgm:prSet>
      <dgm:spPr/>
      <dgm:t>
        <a:bodyPr/>
        <a:lstStyle/>
        <a:p>
          <a:endParaRPr lang="en-US"/>
        </a:p>
      </dgm:t>
    </dgm:pt>
    <dgm:pt modelId="{92754263-8D4D-4BCD-96BD-E47C64F11C84}" type="pres">
      <dgm:prSet presAssocID="{A433C8DD-AD73-419A-837D-6E0D863EF5E5}" presName="spacer" presStyleCnt="0"/>
      <dgm:spPr/>
    </dgm:pt>
    <dgm:pt modelId="{E58C063B-B3B7-4881-9DAC-C021E66BA612}" type="pres">
      <dgm:prSet presAssocID="{4EDBCA61-930F-40F8-A7D9-AABE1B993E36}" presName="parentText" presStyleLbl="node1" presStyleIdx="1" presStyleCnt="3" custLinFactNeighborY="0">
        <dgm:presLayoutVars>
          <dgm:chMax val="0"/>
          <dgm:bulletEnabled val="1"/>
        </dgm:presLayoutVars>
      </dgm:prSet>
      <dgm:spPr/>
      <dgm:t>
        <a:bodyPr/>
        <a:lstStyle/>
        <a:p>
          <a:endParaRPr lang="en-US"/>
        </a:p>
      </dgm:t>
    </dgm:pt>
    <dgm:pt modelId="{20B5563E-D6A1-430C-B243-40D58D5EBD29}" type="pres">
      <dgm:prSet presAssocID="{7CB576A6-C24E-49FD-B8EF-807875A049FB}" presName="spacer" presStyleCnt="0"/>
      <dgm:spPr/>
    </dgm:pt>
    <dgm:pt modelId="{B4F0C026-6FA7-4FA7-84EF-F945AB20933B}" type="pres">
      <dgm:prSet presAssocID="{293A9CC8-C2FE-4FC3-B1E1-9BDF40296DE4}" presName="parentText" presStyleLbl="node1" presStyleIdx="2" presStyleCnt="3">
        <dgm:presLayoutVars>
          <dgm:chMax val="0"/>
          <dgm:bulletEnabled val="1"/>
        </dgm:presLayoutVars>
      </dgm:prSet>
      <dgm:spPr/>
      <dgm:t>
        <a:bodyPr/>
        <a:lstStyle/>
        <a:p>
          <a:endParaRPr lang="en-US"/>
        </a:p>
      </dgm:t>
    </dgm:pt>
  </dgm:ptLst>
  <dgm:cxnLst>
    <dgm:cxn modelId="{C0520827-4C35-49AC-A265-06D81DAF3DDE}" type="presOf" srcId="{4E450EFA-E507-4136-90AB-82DAA64B3407}" destId="{0A479921-FB20-46E9-9C60-5058EE135FBE}" srcOrd="0" destOrd="0" presId="urn:microsoft.com/office/officeart/2005/8/layout/vList2"/>
    <dgm:cxn modelId="{F1D4D829-5313-4E88-A39F-1FE0A329B6C4}" type="presOf" srcId="{293A9CC8-C2FE-4FC3-B1E1-9BDF40296DE4}" destId="{B4F0C026-6FA7-4FA7-84EF-F945AB20933B}" srcOrd="0" destOrd="0" presId="urn:microsoft.com/office/officeart/2005/8/layout/vList2"/>
    <dgm:cxn modelId="{06F67836-8490-4FBA-9266-C06DEAD82DF5}" srcId="{4E450EFA-E507-4136-90AB-82DAA64B3407}" destId="{293A9CC8-C2FE-4FC3-B1E1-9BDF40296DE4}" srcOrd="2" destOrd="0" parTransId="{5238F175-833E-411A-8886-D71DCAC7B400}" sibTransId="{4150C6AD-C3D0-48C2-A3D0-63CF82D3CE64}"/>
    <dgm:cxn modelId="{C484613F-C8D3-4A7B-AD50-5AF7E647AE2A}" srcId="{4E450EFA-E507-4136-90AB-82DAA64B3407}" destId="{AF9CB9FA-1EFF-40E5-9E79-DB3736A54FFA}" srcOrd="0" destOrd="0" parTransId="{CA80A849-80B9-404E-BFB2-62A1F7D51961}" sibTransId="{A433C8DD-AD73-419A-837D-6E0D863EF5E5}"/>
    <dgm:cxn modelId="{74D0915B-74FE-434B-A05A-1B4EC8CCA7FA}" type="presOf" srcId="{4EDBCA61-930F-40F8-A7D9-AABE1B993E36}" destId="{E58C063B-B3B7-4881-9DAC-C021E66BA612}" srcOrd="0" destOrd="0" presId="urn:microsoft.com/office/officeart/2005/8/layout/vList2"/>
    <dgm:cxn modelId="{088C6D78-D7A5-4E78-B127-3241025D14C2}" type="presOf" srcId="{AF9CB9FA-1EFF-40E5-9E79-DB3736A54FFA}" destId="{9A0532D5-AAF0-4FEF-B396-967F369BC77E}" srcOrd="0" destOrd="0" presId="urn:microsoft.com/office/officeart/2005/8/layout/vList2"/>
    <dgm:cxn modelId="{7FBF1C24-623B-4EF7-9707-77AF91A736A3}" srcId="{4E450EFA-E507-4136-90AB-82DAA64B3407}" destId="{4EDBCA61-930F-40F8-A7D9-AABE1B993E36}" srcOrd="1" destOrd="0" parTransId="{5CD6AA5A-8DFD-44A6-9A5F-F2ACA26FAFFB}" sibTransId="{7CB576A6-C24E-49FD-B8EF-807875A049FB}"/>
    <dgm:cxn modelId="{3549AE49-A46B-4C23-824C-B764B7BEDA6E}" type="presParOf" srcId="{0A479921-FB20-46E9-9C60-5058EE135FBE}" destId="{9A0532D5-AAF0-4FEF-B396-967F369BC77E}" srcOrd="0" destOrd="0" presId="urn:microsoft.com/office/officeart/2005/8/layout/vList2"/>
    <dgm:cxn modelId="{362B691E-806F-4710-B502-B7850FCCA695}" type="presParOf" srcId="{0A479921-FB20-46E9-9C60-5058EE135FBE}" destId="{92754263-8D4D-4BCD-96BD-E47C64F11C84}" srcOrd="1" destOrd="0" presId="urn:microsoft.com/office/officeart/2005/8/layout/vList2"/>
    <dgm:cxn modelId="{14367271-3A42-4ADF-A62B-535000A6F971}" type="presParOf" srcId="{0A479921-FB20-46E9-9C60-5058EE135FBE}" destId="{E58C063B-B3B7-4881-9DAC-C021E66BA612}" srcOrd="2" destOrd="0" presId="urn:microsoft.com/office/officeart/2005/8/layout/vList2"/>
    <dgm:cxn modelId="{27D87A14-C2DB-4284-8A6A-6012AFD1DC09}" type="presParOf" srcId="{0A479921-FB20-46E9-9C60-5058EE135FBE}" destId="{20B5563E-D6A1-430C-B243-40D58D5EBD29}" srcOrd="3" destOrd="0" presId="urn:microsoft.com/office/officeart/2005/8/layout/vList2"/>
    <dgm:cxn modelId="{A2822B6D-0C1F-4705-802D-9DF747D3DED5}" type="presParOf" srcId="{0A479921-FB20-46E9-9C60-5058EE135FBE}" destId="{B4F0C026-6FA7-4FA7-84EF-F945AB20933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889F-349E-49EA-9519-78C0B8A17881}">
      <dsp:nvSpPr>
        <dsp:cNvPr id="0" name=""/>
        <dsp:cNvSpPr/>
      </dsp:nvSpPr>
      <dsp:spPr>
        <a:xfrm>
          <a:off x="0" y="1056400"/>
          <a:ext cx="2329699" cy="2329699"/>
        </a:xfrm>
        <a:prstGeom prst="ellipse">
          <a:avLst/>
        </a:prstGeom>
        <a:solidFill>
          <a:srgbClr val="4472C4"/>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B</a:t>
          </a:r>
        </a:p>
        <a:p>
          <a:pPr lvl="0" algn="ctr" defTabSz="711200" rtl="0">
            <a:lnSpc>
              <a:spcPct val="90000"/>
            </a:lnSpc>
            <a:spcBef>
              <a:spcPct val="0"/>
            </a:spcBef>
            <a:spcAft>
              <a:spcPct val="35000"/>
            </a:spcAft>
          </a:pPr>
          <a:r>
            <a:rPr lang="en-US" sz="3200" kern="1200" dirty="0" smtClean="0"/>
            <a:t>Belonging</a:t>
          </a:r>
          <a:endParaRPr lang="en-US" sz="3200" kern="1200" dirty="0"/>
        </a:p>
      </dsp:txBody>
      <dsp:txXfrm>
        <a:off x="341177" y="1397577"/>
        <a:ext cx="1647345" cy="1647345"/>
      </dsp:txXfrm>
    </dsp:sp>
    <dsp:sp modelId="{CF97191F-2CA6-4111-8ADE-9F290A091690}">
      <dsp:nvSpPr>
        <dsp:cNvPr id="0" name=""/>
        <dsp:cNvSpPr/>
      </dsp:nvSpPr>
      <dsp:spPr>
        <a:xfrm>
          <a:off x="2331121" y="1072731"/>
          <a:ext cx="2329699" cy="2329699"/>
        </a:xfrm>
        <a:prstGeom prst="ellipse">
          <a:avLst/>
        </a:prstGeom>
        <a:solidFill>
          <a:srgbClr val="70AD47"/>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R</a:t>
          </a:r>
        </a:p>
        <a:p>
          <a:pPr lvl="0" algn="ctr" defTabSz="711200" rtl="0">
            <a:lnSpc>
              <a:spcPct val="100000"/>
            </a:lnSpc>
            <a:spcBef>
              <a:spcPct val="0"/>
            </a:spcBef>
            <a:spcAft>
              <a:spcPts val="0"/>
            </a:spcAft>
          </a:pPr>
          <a:r>
            <a:rPr lang="en-US" sz="2800" kern="1200" dirty="0" smtClean="0"/>
            <a:t>Relevance</a:t>
          </a:r>
        </a:p>
        <a:p>
          <a:pPr lvl="0" algn="ctr" defTabSz="711200" rtl="0">
            <a:lnSpc>
              <a:spcPct val="90000"/>
            </a:lnSpc>
            <a:spcBef>
              <a:spcPct val="0"/>
            </a:spcBef>
            <a:spcAft>
              <a:spcPct val="35000"/>
            </a:spcAft>
          </a:pPr>
          <a:r>
            <a:rPr lang="en-US" sz="2800" kern="1200" dirty="0" smtClean="0"/>
            <a:t>(Purpose)</a:t>
          </a:r>
          <a:endParaRPr lang="en-US" sz="2800" kern="1200" dirty="0"/>
        </a:p>
      </dsp:txBody>
      <dsp:txXfrm>
        <a:off x="2672298" y="1413908"/>
        <a:ext cx="1647345" cy="1647345"/>
      </dsp:txXfrm>
    </dsp:sp>
    <dsp:sp modelId="{CE9C5679-96F3-475B-9CF9-FBCF87C4E621}">
      <dsp:nvSpPr>
        <dsp:cNvPr id="0" name=""/>
        <dsp:cNvSpPr/>
      </dsp:nvSpPr>
      <dsp:spPr>
        <a:xfrm>
          <a:off x="4660821" y="1072731"/>
          <a:ext cx="2329699" cy="2329699"/>
        </a:xfrm>
        <a:prstGeom prst="ellipse">
          <a:avLst/>
        </a:prstGeom>
        <a:solidFill>
          <a:srgbClr val="FFC033"/>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A</a:t>
          </a:r>
        </a:p>
        <a:p>
          <a:pPr lvl="0" algn="ctr" defTabSz="711200" rtl="0">
            <a:lnSpc>
              <a:spcPct val="90000"/>
            </a:lnSpc>
            <a:spcBef>
              <a:spcPct val="0"/>
            </a:spcBef>
            <a:spcAft>
              <a:spcPct val="35000"/>
            </a:spcAft>
          </a:pPr>
          <a:r>
            <a:rPr lang="en-US" sz="2800" kern="1200" dirty="0" smtClean="0"/>
            <a:t>Autonomy</a:t>
          </a:r>
          <a:endParaRPr lang="en-US" sz="2800" kern="1200" dirty="0"/>
        </a:p>
      </dsp:txBody>
      <dsp:txXfrm>
        <a:off x="5001998" y="1413908"/>
        <a:ext cx="1647345" cy="1647345"/>
      </dsp:txXfrm>
    </dsp:sp>
    <dsp:sp modelId="{0AF94747-C77C-478A-B9A5-BA32DE0C6517}">
      <dsp:nvSpPr>
        <dsp:cNvPr id="0" name=""/>
        <dsp:cNvSpPr/>
      </dsp:nvSpPr>
      <dsp:spPr>
        <a:xfrm>
          <a:off x="6990521" y="1072731"/>
          <a:ext cx="2329699" cy="2329699"/>
        </a:xfrm>
        <a:prstGeom prst="ellipse">
          <a:avLst/>
        </a:prstGeom>
        <a:solidFill>
          <a:srgbClr val="C0000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C</a:t>
          </a:r>
        </a:p>
        <a:p>
          <a:pPr lvl="0" algn="ctr" defTabSz="711200" rtl="0">
            <a:lnSpc>
              <a:spcPct val="90000"/>
            </a:lnSpc>
            <a:spcBef>
              <a:spcPct val="0"/>
            </a:spcBef>
            <a:spcAft>
              <a:spcPct val="35000"/>
            </a:spcAft>
          </a:pPr>
          <a:r>
            <a:rPr lang="en-US" sz="2500" kern="1200" dirty="0" smtClean="0"/>
            <a:t>Competence</a:t>
          </a:r>
        </a:p>
        <a:p>
          <a:pPr lvl="0" algn="ctr" defTabSz="711200" rtl="0">
            <a:lnSpc>
              <a:spcPct val="90000"/>
            </a:lnSpc>
            <a:spcBef>
              <a:spcPct val="0"/>
            </a:spcBef>
            <a:spcAft>
              <a:spcPct val="35000"/>
            </a:spcAft>
          </a:pPr>
          <a:r>
            <a:rPr lang="en-US" sz="2500" kern="1200" dirty="0" smtClean="0"/>
            <a:t>(Mastery)</a:t>
          </a:r>
          <a:endParaRPr lang="en-US" sz="2500" kern="1200" dirty="0"/>
        </a:p>
      </dsp:txBody>
      <dsp:txXfrm>
        <a:off x="7331698" y="1413908"/>
        <a:ext cx="1647345" cy="1647345"/>
      </dsp:txXfrm>
    </dsp:sp>
    <dsp:sp modelId="{F0CE7646-6997-497B-8298-A297B68AA9A0}">
      <dsp:nvSpPr>
        <dsp:cNvPr id="0" name=""/>
        <dsp:cNvSpPr/>
      </dsp:nvSpPr>
      <dsp:spPr>
        <a:xfrm>
          <a:off x="9320221" y="1072731"/>
          <a:ext cx="2329699" cy="2329699"/>
        </a:xfrm>
        <a:prstGeom prst="ellipse">
          <a:avLst/>
        </a:prstGeom>
        <a:solidFill>
          <a:srgbClr val="7030A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500" kern="1200" dirty="0" smtClean="0"/>
            <a:t>E</a:t>
          </a:r>
        </a:p>
        <a:p>
          <a:pPr lvl="0" algn="ctr" defTabSz="711200" rtl="0">
            <a:lnSpc>
              <a:spcPct val="90000"/>
            </a:lnSpc>
            <a:spcBef>
              <a:spcPct val="0"/>
            </a:spcBef>
            <a:spcAft>
              <a:spcPct val="35000"/>
            </a:spcAft>
          </a:pPr>
          <a:r>
            <a:rPr lang="en-US" sz="2400" kern="1200" dirty="0" smtClean="0"/>
            <a:t>Engaging</a:t>
          </a:r>
        </a:p>
        <a:p>
          <a:pPr lvl="0" algn="ctr" defTabSz="711200" rtl="0">
            <a:lnSpc>
              <a:spcPct val="90000"/>
            </a:lnSpc>
            <a:spcBef>
              <a:spcPct val="0"/>
            </a:spcBef>
            <a:spcAft>
              <a:spcPct val="35000"/>
            </a:spcAft>
          </a:pPr>
          <a:r>
            <a:rPr lang="en-US" sz="2400" kern="1200" dirty="0" smtClean="0"/>
            <a:t>Interest</a:t>
          </a:r>
          <a:endParaRPr lang="en-US" sz="2400" kern="1200" dirty="0"/>
        </a:p>
      </dsp:txBody>
      <dsp:txXfrm>
        <a:off x="9661398" y="1413908"/>
        <a:ext cx="1647345" cy="1647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532D5-AAF0-4FEF-B396-967F369BC77E}">
      <dsp:nvSpPr>
        <dsp:cNvPr id="0" name=""/>
        <dsp:cNvSpPr/>
      </dsp:nvSpPr>
      <dsp:spPr>
        <a:xfrm>
          <a:off x="0" y="18351"/>
          <a:ext cx="9601200" cy="1333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What do you think about how this tool communicates learning targets to students? Helps them track their progress?  What strengths and weaknesses do you see with it?</a:t>
          </a:r>
          <a:endParaRPr lang="en-US" sz="2600" kern="1200" dirty="0"/>
        </a:p>
      </dsp:txBody>
      <dsp:txXfrm>
        <a:off x="65111" y="83462"/>
        <a:ext cx="9470978" cy="1203578"/>
      </dsp:txXfrm>
    </dsp:sp>
    <dsp:sp modelId="{E58C063B-B3B7-4881-9DAC-C021E66BA612}">
      <dsp:nvSpPr>
        <dsp:cNvPr id="0" name=""/>
        <dsp:cNvSpPr/>
      </dsp:nvSpPr>
      <dsp:spPr>
        <a:xfrm>
          <a:off x="0" y="1366551"/>
          <a:ext cx="9601200" cy="1333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Have you ever tried anything similar? How did it work?</a:t>
          </a:r>
          <a:endParaRPr lang="en-US" sz="2800" kern="1200" dirty="0"/>
        </a:p>
      </dsp:txBody>
      <dsp:txXfrm>
        <a:off x="65111" y="1431662"/>
        <a:ext cx="9470978" cy="1203578"/>
      </dsp:txXfrm>
    </dsp:sp>
    <dsp:sp modelId="{B4F0C026-6FA7-4FA7-84EF-F945AB20933B}">
      <dsp:nvSpPr>
        <dsp:cNvPr id="0" name=""/>
        <dsp:cNvSpPr/>
      </dsp:nvSpPr>
      <dsp:spPr>
        <a:xfrm>
          <a:off x="0" y="2714752"/>
          <a:ext cx="9601200" cy="1333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bg1"/>
              </a:solidFill>
            </a:rPr>
            <a:t>How do you think something like this could be adapted to your subject matter?</a:t>
          </a:r>
          <a:endParaRPr lang="en-US" sz="2800" kern="1200" dirty="0">
            <a:solidFill>
              <a:schemeClr val="bg1"/>
            </a:solidFill>
          </a:endParaRPr>
        </a:p>
      </dsp:txBody>
      <dsp:txXfrm>
        <a:off x="65111" y="2779863"/>
        <a:ext cx="9470978" cy="1203578"/>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621" cy="465940"/>
          </a:xfrm>
          <a:prstGeom prst="rect">
            <a:avLst/>
          </a:prstGeom>
        </p:spPr>
        <p:txBody>
          <a:bodyPr vert="horz" lIns="91906" tIns="45953" rIns="91906" bIns="45953" rtlCol="0"/>
          <a:lstStyle>
            <a:lvl1pPr algn="l">
              <a:defRPr sz="1200"/>
            </a:lvl1pPr>
          </a:lstStyle>
          <a:p>
            <a:endParaRPr lang="en-US"/>
          </a:p>
        </p:txBody>
      </p:sp>
      <p:sp>
        <p:nvSpPr>
          <p:cNvPr id="3" name="Date Placeholder 2"/>
          <p:cNvSpPr>
            <a:spLocks noGrp="1"/>
          </p:cNvSpPr>
          <p:nvPr>
            <p:ph type="dt" sz="quarter" idx="1"/>
          </p:nvPr>
        </p:nvSpPr>
        <p:spPr>
          <a:xfrm>
            <a:off x="3956784" y="0"/>
            <a:ext cx="3026621" cy="465940"/>
          </a:xfrm>
          <a:prstGeom prst="rect">
            <a:avLst/>
          </a:prstGeom>
        </p:spPr>
        <p:txBody>
          <a:bodyPr vert="horz" lIns="91906" tIns="45953" rIns="91906" bIns="45953" rtlCol="0"/>
          <a:lstStyle>
            <a:lvl1pPr algn="r">
              <a:defRPr sz="1200"/>
            </a:lvl1pPr>
          </a:lstStyle>
          <a:p>
            <a:fld id="{02F6E44C-9FEF-45D9-A0AF-76A0A910845B}" type="datetimeFigureOut">
              <a:rPr lang="en-US" smtClean="0"/>
              <a:t>3/23/2020</a:t>
            </a:fld>
            <a:endParaRPr lang="en-US"/>
          </a:p>
        </p:txBody>
      </p:sp>
      <p:sp>
        <p:nvSpPr>
          <p:cNvPr id="4" name="Footer Placeholder 3"/>
          <p:cNvSpPr>
            <a:spLocks noGrp="1"/>
          </p:cNvSpPr>
          <p:nvPr>
            <p:ph type="ftr" sz="quarter" idx="2"/>
          </p:nvPr>
        </p:nvSpPr>
        <p:spPr>
          <a:xfrm>
            <a:off x="0" y="8817760"/>
            <a:ext cx="3026621" cy="465940"/>
          </a:xfrm>
          <a:prstGeom prst="rect">
            <a:avLst/>
          </a:prstGeom>
        </p:spPr>
        <p:txBody>
          <a:bodyPr vert="horz" lIns="91906" tIns="45953" rIns="91906" bIns="45953" rtlCol="0" anchor="b"/>
          <a:lstStyle>
            <a:lvl1pPr algn="l">
              <a:defRPr sz="1200"/>
            </a:lvl1pPr>
          </a:lstStyle>
          <a:p>
            <a:endParaRPr lang="en-US"/>
          </a:p>
        </p:txBody>
      </p:sp>
      <p:sp>
        <p:nvSpPr>
          <p:cNvPr id="5" name="Slide Number Placeholder 4"/>
          <p:cNvSpPr>
            <a:spLocks noGrp="1"/>
          </p:cNvSpPr>
          <p:nvPr>
            <p:ph type="sldNum" sz="quarter" idx="3"/>
          </p:nvPr>
        </p:nvSpPr>
        <p:spPr>
          <a:xfrm>
            <a:off x="3956784" y="8817760"/>
            <a:ext cx="3026621" cy="465940"/>
          </a:xfrm>
          <a:prstGeom prst="rect">
            <a:avLst/>
          </a:prstGeom>
        </p:spPr>
        <p:txBody>
          <a:bodyPr vert="horz" lIns="91906" tIns="45953" rIns="91906" bIns="45953" rtlCol="0" anchor="b"/>
          <a:lstStyle>
            <a:lvl1pPr algn="r">
              <a:defRPr sz="1200"/>
            </a:lvl1pPr>
          </a:lstStyle>
          <a:p>
            <a:fld id="{CD890C27-B032-4153-8BB3-2EC04282657A}" type="slidenum">
              <a:rPr lang="en-US" smtClean="0"/>
              <a:t>‹#›</a:t>
            </a:fld>
            <a:endParaRPr lang="en-US"/>
          </a:p>
        </p:txBody>
      </p:sp>
    </p:spTree>
    <p:extLst>
      <p:ext uri="{BB962C8B-B14F-4D97-AF65-F5344CB8AC3E}">
        <p14:creationId xmlns:p14="http://schemas.microsoft.com/office/powerpoint/2010/main" val="80132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8EB8373F-5596-42F6-B7A8-1952563E00E7}" type="datetimeFigureOut">
              <a:rPr lang="en-US" smtClean="0"/>
              <a:t>3/23/2020</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B9388F46-67CD-4739-BEE1-30FA80D93B9C}" type="slidenum">
              <a:rPr lang="en-US" smtClean="0"/>
              <a:t>‹#›</a:t>
            </a:fld>
            <a:endParaRPr lang="en-US"/>
          </a:p>
        </p:txBody>
      </p:sp>
    </p:spTree>
    <p:extLst>
      <p:ext uri="{BB962C8B-B14F-4D97-AF65-F5344CB8AC3E}">
        <p14:creationId xmlns:p14="http://schemas.microsoft.com/office/powerpoint/2010/main" val="379130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388F46-67CD-4739-BEE1-30FA80D93B9C}" type="slidenum">
              <a:rPr lang="en-US" smtClean="0"/>
              <a:t>10</a:t>
            </a:fld>
            <a:endParaRPr lang="en-US"/>
          </a:p>
        </p:txBody>
      </p:sp>
    </p:spTree>
    <p:extLst>
      <p:ext uri="{BB962C8B-B14F-4D97-AF65-F5344CB8AC3E}">
        <p14:creationId xmlns:p14="http://schemas.microsoft.com/office/powerpoint/2010/main" val="168317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388F46-67CD-4739-BEE1-30FA80D93B9C}" type="slidenum">
              <a:rPr lang="en-US" smtClean="0"/>
              <a:t>11</a:t>
            </a:fld>
            <a:endParaRPr lang="en-US"/>
          </a:p>
        </p:txBody>
      </p:sp>
    </p:spTree>
    <p:extLst>
      <p:ext uri="{BB962C8B-B14F-4D97-AF65-F5344CB8AC3E}">
        <p14:creationId xmlns:p14="http://schemas.microsoft.com/office/powerpoint/2010/main" val="219321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388F46-67CD-4739-BEE1-30FA80D93B9C}" type="slidenum">
              <a:rPr lang="en-US" smtClean="0"/>
              <a:t>13</a:t>
            </a:fld>
            <a:endParaRPr lang="en-US"/>
          </a:p>
        </p:txBody>
      </p:sp>
    </p:spTree>
    <p:extLst>
      <p:ext uri="{BB962C8B-B14F-4D97-AF65-F5344CB8AC3E}">
        <p14:creationId xmlns:p14="http://schemas.microsoft.com/office/powerpoint/2010/main" val="293241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credit: www.lumaxart.com</a:t>
            </a:r>
            <a:endParaRPr lang="en-US" dirty="0"/>
          </a:p>
        </p:txBody>
      </p:sp>
      <p:sp>
        <p:nvSpPr>
          <p:cNvPr id="4" name="Slide Number Placeholder 3"/>
          <p:cNvSpPr>
            <a:spLocks noGrp="1"/>
          </p:cNvSpPr>
          <p:nvPr>
            <p:ph type="sldNum" sz="quarter" idx="10"/>
          </p:nvPr>
        </p:nvSpPr>
        <p:spPr/>
        <p:txBody>
          <a:bodyPr/>
          <a:lstStyle/>
          <a:p>
            <a:fld id="{B9388F46-67CD-4739-BEE1-30FA80D93B9C}" type="slidenum">
              <a:rPr lang="en-US" smtClean="0"/>
              <a:t>14</a:t>
            </a:fld>
            <a:endParaRPr lang="en-US"/>
          </a:p>
        </p:txBody>
      </p:sp>
    </p:spTree>
    <p:extLst>
      <p:ext uri="{BB962C8B-B14F-4D97-AF65-F5344CB8AC3E}">
        <p14:creationId xmlns:p14="http://schemas.microsoft.com/office/powerpoint/2010/main" val="3350628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388F46-67CD-4739-BEE1-30FA80D93B9C}" type="slidenum">
              <a:rPr lang="en-US" smtClean="0"/>
              <a:t>17</a:t>
            </a:fld>
            <a:endParaRPr lang="en-US"/>
          </a:p>
        </p:txBody>
      </p:sp>
    </p:spTree>
    <p:extLst>
      <p:ext uri="{BB962C8B-B14F-4D97-AF65-F5344CB8AC3E}">
        <p14:creationId xmlns:p14="http://schemas.microsoft.com/office/powerpoint/2010/main" val="401870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388F46-67CD-4739-BEE1-30FA80D93B9C}" type="slidenum">
              <a:rPr lang="en-US" smtClean="0"/>
              <a:t>19</a:t>
            </a:fld>
            <a:endParaRPr lang="en-US"/>
          </a:p>
        </p:txBody>
      </p:sp>
    </p:spTree>
    <p:extLst>
      <p:ext uri="{BB962C8B-B14F-4D97-AF65-F5344CB8AC3E}">
        <p14:creationId xmlns:p14="http://schemas.microsoft.com/office/powerpoint/2010/main" val="239259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388F46-67CD-4739-BEE1-30FA80D93B9C}" type="slidenum">
              <a:rPr lang="en-US" smtClean="0"/>
              <a:t>22</a:t>
            </a:fld>
            <a:endParaRPr lang="en-US"/>
          </a:p>
        </p:txBody>
      </p:sp>
    </p:spTree>
    <p:extLst>
      <p:ext uri="{BB962C8B-B14F-4D97-AF65-F5344CB8AC3E}">
        <p14:creationId xmlns:p14="http://schemas.microsoft.com/office/powerpoint/2010/main" val="2057330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B6120592-0D3D-4683-BB39-559DAD885CFF}"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29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239469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04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242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261746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753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692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584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77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399769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49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223710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120592-0D3D-4683-BB39-559DAD885CF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7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120592-0D3D-4683-BB39-559DAD885CF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7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140442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592-0D3D-4683-BB39-559DAD885CFF}"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07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46334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FAA3C7-3EA3-4A44-9C16-DAA2E16A35F9}" type="datetimeFigureOut">
              <a:rPr lang="en-US" smtClean="0"/>
              <a:t>3/23/2020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20592-0D3D-4683-BB39-559DAD885CFF}" type="slidenum">
              <a:rPr lang="en-US" smtClean="0"/>
              <a:t>‹#›</a:t>
            </a:fld>
            <a:endParaRPr lang="en-US" dirty="0"/>
          </a:p>
        </p:txBody>
      </p:sp>
    </p:spTree>
    <p:extLst>
      <p:ext uri="{BB962C8B-B14F-4D97-AF65-F5344CB8AC3E}">
        <p14:creationId xmlns:p14="http://schemas.microsoft.com/office/powerpoint/2010/main" val="1520887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Motivated by Mastery:</a:t>
            </a:r>
            <a:endParaRPr lang="en-US" sz="4800" dirty="0"/>
          </a:p>
        </p:txBody>
      </p:sp>
      <p:sp>
        <p:nvSpPr>
          <p:cNvPr id="3" name="Subtitle 2"/>
          <p:cNvSpPr>
            <a:spLocks noGrp="1"/>
          </p:cNvSpPr>
          <p:nvPr>
            <p:ph type="subTitle" idx="1"/>
          </p:nvPr>
        </p:nvSpPr>
        <p:spPr/>
        <p:txBody>
          <a:bodyPr>
            <a:noAutofit/>
          </a:bodyPr>
          <a:lstStyle/>
          <a:p>
            <a:r>
              <a:rPr lang="en-US" sz="4800" dirty="0" smtClean="0"/>
              <a:t>Helping Students See and Celebrate Their Progress</a:t>
            </a:r>
            <a:endParaRPr lang="en-US" sz="4800" dirty="0"/>
          </a:p>
        </p:txBody>
      </p:sp>
      <p:pic>
        <p:nvPicPr>
          <p:cNvPr id="4" name="Picture 3" descr="Everyone Graduates Cen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4" y="5756834"/>
            <a:ext cx="3095625" cy="904875"/>
          </a:xfrm>
          <a:prstGeom prst="rect">
            <a:avLst/>
          </a:prstGeom>
        </p:spPr>
      </p:pic>
      <p:pic>
        <p:nvPicPr>
          <p:cNvPr id="6" name="Picture 5" descr="Johns Hopkins School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643" y="5889904"/>
            <a:ext cx="2985512" cy="572061"/>
          </a:xfrm>
          <a:prstGeom prst="rect">
            <a:avLst/>
          </a:prstGeom>
        </p:spPr>
      </p:pic>
    </p:spTree>
    <p:extLst>
      <p:ext uri="{BB962C8B-B14F-4D97-AF65-F5344CB8AC3E}">
        <p14:creationId xmlns:p14="http://schemas.microsoft.com/office/powerpoint/2010/main" val="2543381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Image of a roadmap for an algebra 1 unit. The diagram shows &quot;functions and equations&quot; in the center, with spokes leading out to 9 different components of the unit, including representing mathematical relationships in multiple ways, rate of change, linear functions, and  linear equations and inequalities. Arrows show how one concept leads into the next."/>
          <p:cNvGraphicFramePr>
            <a:graphicFrameLocks noChangeAspect="1"/>
          </p:cNvGraphicFramePr>
          <p:nvPr>
            <p:extLst>
              <p:ext uri="{D42A27DB-BD31-4B8C-83A1-F6EECF244321}">
                <p14:modId xmlns:p14="http://schemas.microsoft.com/office/powerpoint/2010/main" val="926285745"/>
              </p:ext>
            </p:extLst>
          </p:nvPr>
        </p:nvGraphicFramePr>
        <p:xfrm>
          <a:off x="2248501" y="456771"/>
          <a:ext cx="7543800" cy="5829300"/>
        </p:xfrm>
        <a:graphic>
          <a:graphicData uri="http://schemas.openxmlformats.org/presentationml/2006/ole">
            <mc:AlternateContent xmlns:mc="http://schemas.openxmlformats.org/markup-compatibility/2006">
              <mc:Choice xmlns:v="urn:schemas-microsoft-com:vml" Requires="v">
                <p:oleObj spid="_x0000_s3126" name="Acrobat Document" r:id="rId4" imgW="7543665" imgH="5829194" progId="AcroExch.Document.DC">
                  <p:embed/>
                </p:oleObj>
              </mc:Choice>
              <mc:Fallback>
                <p:oleObj name="Acrobat Document" r:id="rId4" imgW="7543665" imgH="5829194" progId="AcroExch.Document.DC">
                  <p:embed/>
                  <p:pic>
                    <p:nvPicPr>
                      <p:cNvPr id="0" name=""/>
                      <p:cNvPicPr/>
                      <p:nvPr/>
                    </p:nvPicPr>
                    <p:blipFill>
                      <a:blip r:embed="rId5"/>
                      <a:stretch>
                        <a:fillRect/>
                      </a:stretch>
                    </p:blipFill>
                    <p:spPr>
                      <a:xfrm>
                        <a:off x="2248501" y="456771"/>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3068278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descr="Image of a roadmap for a geometry unit. The diagram consistes of six circles, each labeled with and a part of the unit, such as inductive and deductive reasoning, triangles, other polygons, and circles. Each of the six circles includes subparts of the larger part, and lines connecting the circles show the progression of the unit."/>
          <p:cNvGraphicFramePr>
            <a:graphicFrameLocks noChangeAspect="1"/>
          </p:cNvGraphicFramePr>
          <p:nvPr>
            <p:extLst>
              <p:ext uri="{D42A27DB-BD31-4B8C-83A1-F6EECF244321}">
                <p14:modId xmlns:p14="http://schemas.microsoft.com/office/powerpoint/2010/main" val="1331407418"/>
              </p:ext>
            </p:extLst>
          </p:nvPr>
        </p:nvGraphicFramePr>
        <p:xfrm>
          <a:off x="2458566" y="481485"/>
          <a:ext cx="7543800" cy="5829300"/>
        </p:xfrm>
        <a:graphic>
          <a:graphicData uri="http://schemas.openxmlformats.org/presentationml/2006/ole">
            <mc:AlternateContent xmlns:mc="http://schemas.openxmlformats.org/markup-compatibility/2006">
              <mc:Choice xmlns:v="urn:schemas-microsoft-com:vml" Requires="v">
                <p:oleObj spid="_x0000_s4150" name="Acrobat Document" r:id="rId4" imgW="7543665" imgH="5829194" progId="AcroExch.Document.DC">
                  <p:embed/>
                </p:oleObj>
              </mc:Choice>
              <mc:Fallback>
                <p:oleObj name="Acrobat Document" r:id="rId4" imgW="7543665" imgH="5829194" progId="AcroExch.Document.DC">
                  <p:embed/>
                  <p:pic>
                    <p:nvPicPr>
                      <p:cNvPr id="0" name=""/>
                      <p:cNvPicPr/>
                      <p:nvPr/>
                    </p:nvPicPr>
                    <p:blipFill>
                      <a:blip r:embed="rId5"/>
                      <a:stretch>
                        <a:fillRect/>
                      </a:stretch>
                    </p:blipFill>
                    <p:spPr>
                      <a:xfrm>
                        <a:off x="2458566" y="481485"/>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3043154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about a roadmap with specific learning targets and a way to track progress?</a:t>
            </a:r>
            <a:endParaRPr lang="en-US" sz="3600"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5512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9114" y="902043"/>
            <a:ext cx="2656356" cy="5016758"/>
          </a:xfrm>
          <a:prstGeom prst="rect">
            <a:avLst/>
          </a:prstGeom>
          <a:noFill/>
        </p:spPr>
        <p:txBody>
          <a:bodyPr wrap="square" rtlCol="0">
            <a:spAutoFit/>
          </a:bodyPr>
          <a:lstStyle/>
          <a:p>
            <a:pPr algn="ctr"/>
            <a:endParaRPr lang="en-US" sz="3200" dirty="0"/>
          </a:p>
          <a:p>
            <a:pPr algn="ctr"/>
            <a:r>
              <a:rPr lang="en-US" sz="3200" dirty="0" smtClean="0"/>
              <a:t>American Government</a:t>
            </a:r>
          </a:p>
          <a:p>
            <a:pPr algn="ctr"/>
            <a:r>
              <a:rPr lang="en-US" sz="3200" dirty="0" smtClean="0"/>
              <a:t>Bill of Rights</a:t>
            </a:r>
          </a:p>
          <a:p>
            <a:pPr algn="ctr"/>
            <a:r>
              <a:rPr lang="en-US" sz="3200" dirty="0" smtClean="0"/>
              <a:t>Learning Targets Roadmap</a:t>
            </a:r>
          </a:p>
          <a:p>
            <a:pPr algn="ctr"/>
            <a:endParaRPr lang="en-US" sz="3200" dirty="0"/>
          </a:p>
          <a:p>
            <a:pPr algn="ctr"/>
            <a:r>
              <a:rPr lang="en-US" sz="3200" dirty="0" smtClean="0"/>
              <a:t>(Copy in Binder)</a:t>
            </a:r>
            <a:endParaRPr lang="en-US" sz="3200" dirty="0"/>
          </a:p>
        </p:txBody>
      </p:sp>
      <p:graphicFrame>
        <p:nvGraphicFramePr>
          <p:cNvPr id="4" name="Object 3" descr="Screenshot of a sample learning targets roadmap, populated with learning targets relevant to an American Government unit on the Bill of Rights."/>
          <p:cNvGraphicFramePr>
            <a:graphicFrameLocks noChangeAspect="1"/>
          </p:cNvGraphicFramePr>
          <p:nvPr>
            <p:extLst>
              <p:ext uri="{D42A27DB-BD31-4B8C-83A1-F6EECF244321}">
                <p14:modId xmlns:p14="http://schemas.microsoft.com/office/powerpoint/2010/main" val="2544512228"/>
              </p:ext>
            </p:extLst>
          </p:nvPr>
        </p:nvGraphicFramePr>
        <p:xfrm>
          <a:off x="3990804" y="518555"/>
          <a:ext cx="7543800" cy="5829300"/>
        </p:xfrm>
        <a:graphic>
          <a:graphicData uri="http://schemas.openxmlformats.org/presentationml/2006/ole">
            <mc:AlternateContent xmlns:mc="http://schemas.openxmlformats.org/markup-compatibility/2006">
              <mc:Choice xmlns:v="urn:schemas-microsoft-com:vml" Requires="v">
                <p:oleObj spid="_x0000_s2108" name="Acrobat Document" r:id="rId4" imgW="7543665" imgH="5829194" progId="AcroExch.Document.DC">
                  <p:embed/>
                </p:oleObj>
              </mc:Choice>
              <mc:Fallback>
                <p:oleObj name="Acrobat Document" r:id="rId4" imgW="7543665" imgH="5829194" progId="AcroExch.Document.DC">
                  <p:embed/>
                  <p:pic>
                    <p:nvPicPr>
                      <p:cNvPr id="0" name=""/>
                      <p:cNvPicPr/>
                      <p:nvPr/>
                    </p:nvPicPr>
                    <p:blipFill>
                      <a:blip r:embed="rId5"/>
                      <a:stretch>
                        <a:fillRect/>
                      </a:stretch>
                    </p:blipFill>
                    <p:spPr>
                      <a:xfrm>
                        <a:off x="3990804" y="518555"/>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2059965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viable is this Learning Targets Roadmap tool for helping students to:</a:t>
            </a:r>
            <a:endParaRPr lang="en-US" dirty="0"/>
          </a:p>
        </p:txBody>
      </p:sp>
      <p:sp>
        <p:nvSpPr>
          <p:cNvPr id="3" name="Content Placeholder 2"/>
          <p:cNvSpPr>
            <a:spLocks noGrp="1"/>
          </p:cNvSpPr>
          <p:nvPr>
            <p:ph sz="half" idx="1"/>
          </p:nvPr>
        </p:nvSpPr>
        <p:spPr>
          <a:xfrm>
            <a:off x="1298447" y="2560320"/>
            <a:ext cx="6809233" cy="3310128"/>
          </a:xfrm>
        </p:spPr>
        <p:txBody>
          <a:bodyPr>
            <a:noAutofit/>
          </a:bodyPr>
          <a:lstStyle/>
          <a:p>
            <a:r>
              <a:rPr lang="en-US" sz="2800" dirty="0" smtClean="0"/>
              <a:t>Get the big picture of “where are we going?”</a:t>
            </a:r>
          </a:p>
          <a:p>
            <a:r>
              <a:rPr lang="en-US" sz="2800" dirty="0"/>
              <a:t>See what the learning targets are (and how they are linked to a bigger purpose)</a:t>
            </a:r>
          </a:p>
          <a:p>
            <a:r>
              <a:rPr lang="en-US" sz="2800" dirty="0"/>
              <a:t>Monitor their progress in achieving </a:t>
            </a:r>
            <a:r>
              <a:rPr lang="en-US" sz="2800" dirty="0" smtClean="0"/>
              <a:t>goals</a:t>
            </a:r>
            <a:endParaRPr lang="en-US" sz="2800" dirty="0"/>
          </a:p>
        </p:txBody>
      </p:sp>
      <p:pic>
        <p:nvPicPr>
          <p:cNvPr id="5" name="Content Placeholder 7" descr="Image of four characters, each holding up a puzzle piece to form a complete circle with the other pieces"/>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7959197" y="2665562"/>
            <a:ext cx="3303161" cy="3303161"/>
          </a:xfrm>
          <a:prstGeom prst="rect">
            <a:avLst/>
          </a:prstGeom>
        </p:spPr>
      </p:pic>
    </p:spTree>
    <p:extLst>
      <p:ext uri="{BB962C8B-B14F-4D97-AF65-F5344CB8AC3E}">
        <p14:creationId xmlns:p14="http://schemas.microsoft.com/office/powerpoint/2010/main" val="2346912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Challenge</a:t>
            </a:r>
            <a:endParaRPr lang="en-US" dirty="0"/>
          </a:p>
        </p:txBody>
      </p:sp>
      <p:sp>
        <p:nvSpPr>
          <p:cNvPr id="3" name="Content Placeholder 2"/>
          <p:cNvSpPr>
            <a:spLocks noGrp="1"/>
          </p:cNvSpPr>
          <p:nvPr>
            <p:ph idx="1"/>
          </p:nvPr>
        </p:nvSpPr>
        <p:spPr/>
        <p:txBody>
          <a:bodyPr/>
          <a:lstStyle/>
          <a:p>
            <a:r>
              <a:rPr lang="en-US" dirty="0"/>
              <a:t>Get in groups of 4 to 6 with at least one other colleague from your department</a:t>
            </a:r>
          </a:p>
          <a:p>
            <a:r>
              <a:rPr lang="en-US" dirty="0"/>
              <a:t>Spend a couple of minutes looking over the Bill of Rights Unit “Learning Targets Roadmap” tool (adapted from a similar example in Myron </a:t>
            </a:r>
            <a:r>
              <a:rPr lang="en-US" dirty="0" err="1"/>
              <a:t>Dueck</a:t>
            </a:r>
            <a:r>
              <a:rPr lang="en-US" dirty="0"/>
              <a:t>, </a:t>
            </a:r>
            <a:r>
              <a:rPr lang="en-US" i="1" dirty="0"/>
              <a:t>Grading </a:t>
            </a:r>
            <a:r>
              <a:rPr lang="en-US" i="1" dirty="0" smtClean="0"/>
              <a:t>Smarter, </a:t>
            </a:r>
            <a:r>
              <a:rPr lang="en-US" i="1" dirty="0"/>
              <a:t>Not Harder</a:t>
            </a:r>
            <a:r>
              <a:rPr lang="en-US" dirty="0" smtClean="0"/>
              <a:t>)</a:t>
            </a:r>
            <a:endParaRPr lang="en-US" dirty="0"/>
          </a:p>
          <a:p>
            <a:r>
              <a:rPr lang="en-US" dirty="0"/>
              <a:t>Discuss the following questions as a </a:t>
            </a:r>
            <a:r>
              <a:rPr lang="en-US" dirty="0" smtClean="0"/>
              <a:t>group </a:t>
            </a:r>
            <a:r>
              <a:rPr lang="en-US" dirty="0"/>
              <a:t>(from next slide</a:t>
            </a:r>
            <a:r>
              <a:rPr lang="en-US" dirty="0" smtClean="0"/>
              <a:t>)</a:t>
            </a:r>
            <a:endParaRPr lang="en-US" dirty="0"/>
          </a:p>
        </p:txBody>
      </p:sp>
    </p:spTree>
    <p:extLst>
      <p:ext uri="{BB962C8B-B14F-4D97-AF65-F5344CB8AC3E}">
        <p14:creationId xmlns:p14="http://schemas.microsoft.com/office/powerpoint/2010/main" val="1828814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for Department Group Discussion</a:t>
            </a:r>
            <a:endParaRPr lang="en-US" dirty="0"/>
          </a:p>
        </p:txBody>
      </p:sp>
      <p:graphicFrame>
        <p:nvGraphicFramePr>
          <p:cNvPr id="4" name="Content Placeholder 3" descr="Green background behind text boxes listing each question"/>
          <p:cNvGraphicFramePr>
            <a:graphicFrameLocks noGrp="1"/>
          </p:cNvGraphicFramePr>
          <p:nvPr>
            <p:ph idx="1"/>
            <p:extLst>
              <p:ext uri="{D42A27DB-BD31-4B8C-83A1-F6EECF244321}">
                <p14:modId xmlns:p14="http://schemas.microsoft.com/office/powerpoint/2010/main" val="2162945406"/>
              </p:ext>
            </p:extLst>
          </p:nvPr>
        </p:nvGraphicFramePr>
        <p:xfrm>
          <a:off x="1295400" y="2072641"/>
          <a:ext cx="9601200" cy="4066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1682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Scrabble tiles spelling the word &quot;share&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8091" y="1227595"/>
            <a:ext cx="6511793" cy="4358153"/>
          </a:xfrm>
          <a:prstGeom prst="rect">
            <a:avLst/>
          </a:prstGeom>
        </p:spPr>
      </p:pic>
    </p:spTree>
    <p:extLst>
      <p:ext uri="{BB962C8B-B14F-4D97-AF65-F5344CB8AC3E}">
        <p14:creationId xmlns:p14="http://schemas.microsoft.com/office/powerpoint/2010/main" val="1223239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Next Steps for Using These Ideas</a:t>
            </a:r>
            <a:endParaRPr lang="en-US" dirty="0"/>
          </a:p>
        </p:txBody>
      </p:sp>
      <p:sp>
        <p:nvSpPr>
          <p:cNvPr id="3" name="Content Placeholder 2"/>
          <p:cNvSpPr>
            <a:spLocks noGrp="1"/>
          </p:cNvSpPr>
          <p:nvPr>
            <p:ph idx="1"/>
          </p:nvPr>
        </p:nvSpPr>
        <p:spPr/>
        <p:txBody>
          <a:bodyPr>
            <a:normAutofit lnSpcReduction="10000"/>
          </a:bodyPr>
          <a:lstStyle/>
          <a:p>
            <a:r>
              <a:rPr lang="en-US" dirty="0"/>
              <a:t>How can I help students understand the big picture of where we are going and how it is relevant to their lives?</a:t>
            </a:r>
          </a:p>
          <a:p>
            <a:r>
              <a:rPr lang="en-US" dirty="0"/>
              <a:t>How can I help students track progress in meeting specific learning targets that are relevant to students’ lives?</a:t>
            </a:r>
          </a:p>
          <a:p>
            <a:r>
              <a:rPr lang="en-US" dirty="0"/>
              <a:t>How do I help students take the lesson of crafting goals and tracking progress and apply it to their own personal goals?</a:t>
            </a:r>
          </a:p>
          <a:p>
            <a:r>
              <a:rPr lang="en-US" dirty="0"/>
              <a:t>How can I plan to check in with my colleagues to discuss how this is going in our classrooms and what next steps we can take?</a:t>
            </a:r>
          </a:p>
          <a:p>
            <a:pPr marL="0" indent="0">
              <a:buNone/>
            </a:pPr>
            <a:endParaRPr lang="en-US" dirty="0"/>
          </a:p>
        </p:txBody>
      </p:sp>
    </p:spTree>
    <p:extLst>
      <p:ext uri="{BB962C8B-B14F-4D97-AF65-F5344CB8AC3E}">
        <p14:creationId xmlns:p14="http://schemas.microsoft.com/office/powerpoint/2010/main" val="43410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722" y="1452895"/>
            <a:ext cx="3188724" cy="3539430"/>
          </a:xfrm>
          <a:prstGeom prst="rect">
            <a:avLst/>
          </a:prstGeom>
          <a:noFill/>
        </p:spPr>
        <p:txBody>
          <a:bodyPr wrap="square" rtlCol="0">
            <a:spAutoFit/>
          </a:bodyPr>
          <a:lstStyle/>
          <a:p>
            <a:r>
              <a:rPr lang="en-US" sz="3200" dirty="0" smtClean="0"/>
              <a:t>Hard copy in binder</a:t>
            </a:r>
          </a:p>
          <a:p>
            <a:endParaRPr lang="en-US" sz="3200" dirty="0"/>
          </a:p>
          <a:p>
            <a:endParaRPr lang="en-US" sz="3200" dirty="0" smtClean="0"/>
          </a:p>
          <a:p>
            <a:r>
              <a:rPr lang="en-US" sz="3200" dirty="0" smtClean="0"/>
              <a:t>Editable Word version available on  website</a:t>
            </a:r>
            <a:endParaRPr lang="en-US" sz="3200" dirty="0"/>
          </a:p>
        </p:txBody>
      </p:sp>
      <p:graphicFrame>
        <p:nvGraphicFramePr>
          <p:cNvPr id="5" name="Object 4" descr="Screenshot of a blank learning targets roadmap"/>
          <p:cNvGraphicFramePr>
            <a:graphicFrameLocks noChangeAspect="1"/>
          </p:cNvGraphicFramePr>
          <p:nvPr>
            <p:extLst>
              <p:ext uri="{D42A27DB-BD31-4B8C-83A1-F6EECF244321}">
                <p14:modId xmlns:p14="http://schemas.microsoft.com/office/powerpoint/2010/main" val="382972612"/>
              </p:ext>
            </p:extLst>
          </p:nvPr>
        </p:nvGraphicFramePr>
        <p:xfrm>
          <a:off x="3978446" y="582791"/>
          <a:ext cx="7402126" cy="5719825"/>
        </p:xfrm>
        <a:graphic>
          <a:graphicData uri="http://schemas.openxmlformats.org/presentationml/2006/ole">
            <mc:AlternateContent xmlns:mc="http://schemas.openxmlformats.org/markup-compatibility/2006">
              <mc:Choice xmlns:v="urn:schemas-microsoft-com:vml" Requires="v">
                <p:oleObj spid="_x0000_s6185" name="Acrobat Document" r:id="rId4" imgW="7543665" imgH="5829194" progId="AcroExch.Document.DC">
                  <p:embed/>
                </p:oleObj>
              </mc:Choice>
              <mc:Fallback>
                <p:oleObj name="Acrobat Document" r:id="rId4" imgW="7543665" imgH="5829194" progId="AcroExch.Document.DC">
                  <p:embed/>
                  <p:pic>
                    <p:nvPicPr>
                      <p:cNvPr id="0" name=""/>
                      <p:cNvPicPr/>
                      <p:nvPr/>
                    </p:nvPicPr>
                    <p:blipFill>
                      <a:blip r:embed="rId5"/>
                      <a:stretch>
                        <a:fillRect/>
                      </a:stretch>
                    </p:blipFill>
                    <p:spPr>
                      <a:xfrm>
                        <a:off x="3978446" y="582791"/>
                        <a:ext cx="7402126" cy="5719825"/>
                      </a:xfrm>
                      <a:prstGeom prst="rect">
                        <a:avLst/>
                      </a:prstGeom>
                    </p:spPr>
                  </p:pic>
                </p:oleObj>
              </mc:Fallback>
            </mc:AlternateContent>
          </a:graphicData>
        </a:graphic>
      </p:graphicFrame>
    </p:spTree>
    <p:extLst>
      <p:ext uri="{BB962C8B-B14F-4D97-AF65-F5344CB8AC3E}">
        <p14:creationId xmlns:p14="http://schemas.microsoft.com/office/powerpoint/2010/main" val="1823240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Motivation Components – BRACE</a:t>
            </a:r>
            <a:endParaRPr lang="en-US" dirty="0"/>
          </a:p>
        </p:txBody>
      </p:sp>
      <p:graphicFrame>
        <p:nvGraphicFramePr>
          <p:cNvPr id="4" name="Content Placeholder 3" descr="Five colored circles, each listing one of the five motivation components in the BRACE acronym"/>
          <p:cNvGraphicFramePr>
            <a:graphicFrameLocks/>
          </p:cNvGraphicFramePr>
          <p:nvPr>
            <p:extLst/>
          </p:nvPr>
        </p:nvGraphicFramePr>
        <p:xfrm>
          <a:off x="261257" y="1701800"/>
          <a:ext cx="11651343" cy="447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2176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a:bodyPr>
          <a:lstStyle/>
          <a:p>
            <a:r>
              <a:rPr lang="en-US" sz="3200" dirty="0" smtClean="0"/>
              <a:t>It Starts with a Spark</a:t>
            </a:r>
          </a:p>
          <a:p>
            <a:r>
              <a:rPr lang="en-US" sz="3200" dirty="0" smtClean="0"/>
              <a:t>Practicing Toward Mastery</a:t>
            </a:r>
          </a:p>
          <a:p>
            <a:endParaRPr lang="en-US" sz="3200" dirty="0"/>
          </a:p>
          <a:p>
            <a:endParaRPr lang="en-US" sz="3200" dirty="0" smtClean="0"/>
          </a:p>
          <a:p>
            <a:pPr marL="0" indent="0" algn="r">
              <a:buNone/>
            </a:pPr>
            <a:r>
              <a:rPr lang="en-US" dirty="0" smtClean="0"/>
              <a:t>From firesinthemind.org</a:t>
            </a:r>
            <a:endParaRPr lang="en-US" dirty="0"/>
          </a:p>
        </p:txBody>
      </p:sp>
    </p:spTree>
    <p:extLst>
      <p:ext uri="{BB962C8B-B14F-4D97-AF65-F5344CB8AC3E}">
        <p14:creationId xmlns:p14="http://schemas.microsoft.com/office/powerpoint/2010/main" val="3738937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Reflection and Planning</a:t>
            </a:r>
            <a:endParaRPr lang="en-US" dirty="0"/>
          </a:p>
        </p:txBody>
      </p:sp>
      <p:sp>
        <p:nvSpPr>
          <p:cNvPr id="3" name="Content Placeholder 2"/>
          <p:cNvSpPr>
            <a:spLocks noGrp="1"/>
          </p:cNvSpPr>
          <p:nvPr>
            <p:ph idx="1"/>
          </p:nvPr>
        </p:nvSpPr>
        <p:spPr/>
        <p:txBody>
          <a:bodyPr/>
          <a:lstStyle/>
          <a:p>
            <a:r>
              <a:rPr lang="en-US" dirty="0"/>
              <a:t>How could I adapt the Learning Targets Roadmap tool for my subject area?</a:t>
            </a:r>
          </a:p>
          <a:p>
            <a:r>
              <a:rPr lang="en-US" dirty="0"/>
              <a:t>If this particular tool doesn’t seem relevant or usable, in what other ways can I help students see the big picture and their progress in mastering learning goals?</a:t>
            </a:r>
          </a:p>
          <a:p>
            <a:r>
              <a:rPr lang="en-US" dirty="0"/>
              <a:t>How can I plan to check in with my colleagues to discuss how this is going in our classrooms and what next steps we can take</a:t>
            </a:r>
            <a:r>
              <a:rPr lang="en-US" dirty="0" smtClean="0"/>
              <a:t>?</a:t>
            </a:r>
            <a:endParaRPr lang="en-US" dirty="0"/>
          </a:p>
        </p:txBody>
      </p:sp>
    </p:spTree>
    <p:extLst>
      <p:ext uri="{BB962C8B-B14F-4D97-AF65-F5344CB8AC3E}">
        <p14:creationId xmlns:p14="http://schemas.microsoft.com/office/powerpoint/2010/main" val="2193323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7365" y="960451"/>
            <a:ext cx="3312721" cy="5016758"/>
          </a:xfrm>
          <a:prstGeom prst="rect">
            <a:avLst/>
          </a:prstGeom>
          <a:noFill/>
        </p:spPr>
        <p:txBody>
          <a:bodyPr wrap="square" rtlCol="0">
            <a:spAutoFit/>
          </a:bodyPr>
          <a:lstStyle/>
          <a:p>
            <a:r>
              <a:rPr lang="en-US" sz="3200" dirty="0" smtClean="0"/>
              <a:t>Alternative </a:t>
            </a:r>
          </a:p>
          <a:p>
            <a:r>
              <a:rPr lang="en-US" sz="3200" dirty="0" smtClean="0"/>
              <a:t>Reflection Strategy</a:t>
            </a:r>
          </a:p>
          <a:p>
            <a:r>
              <a:rPr lang="en-US" sz="3200" dirty="0" smtClean="0"/>
              <a:t>To Use If Helpful:</a:t>
            </a:r>
          </a:p>
          <a:p>
            <a:endParaRPr lang="en-US" sz="3200" dirty="0"/>
          </a:p>
          <a:p>
            <a:r>
              <a:rPr lang="en-US" sz="3200" dirty="0" smtClean="0"/>
              <a:t>Use the tool to map out and reflect on your own learning today.</a:t>
            </a:r>
          </a:p>
          <a:p>
            <a:endParaRPr lang="en-US" sz="3200" dirty="0" smtClean="0"/>
          </a:p>
          <a:p>
            <a:endParaRPr lang="en-US" sz="3200" dirty="0"/>
          </a:p>
        </p:txBody>
      </p:sp>
      <p:graphicFrame>
        <p:nvGraphicFramePr>
          <p:cNvPr id="4" name="Object 3" descr="Screenshot of a blank learning targets roadmap"/>
          <p:cNvGraphicFramePr>
            <a:graphicFrameLocks noChangeAspect="1"/>
          </p:cNvGraphicFramePr>
          <p:nvPr>
            <p:extLst>
              <p:ext uri="{D42A27DB-BD31-4B8C-83A1-F6EECF244321}">
                <p14:modId xmlns:p14="http://schemas.microsoft.com/office/powerpoint/2010/main" val="3326473896"/>
              </p:ext>
            </p:extLst>
          </p:nvPr>
        </p:nvGraphicFramePr>
        <p:xfrm>
          <a:off x="3978446" y="582791"/>
          <a:ext cx="7402126" cy="5719825"/>
        </p:xfrm>
        <a:graphic>
          <a:graphicData uri="http://schemas.openxmlformats.org/presentationml/2006/ole">
            <mc:AlternateContent xmlns:mc="http://schemas.openxmlformats.org/markup-compatibility/2006">
              <mc:Choice xmlns:v="urn:schemas-microsoft-com:vml" Requires="v">
                <p:oleObj spid="_x0000_s5174" name="Acrobat Document" r:id="rId4" imgW="7543665" imgH="5829194" progId="AcroExch.Document.DC">
                  <p:embed/>
                </p:oleObj>
              </mc:Choice>
              <mc:Fallback>
                <p:oleObj name="Acrobat Document" r:id="rId4" imgW="7543665" imgH="5829194" progId="AcroExch.Document.DC">
                  <p:embed/>
                  <p:pic>
                    <p:nvPicPr>
                      <p:cNvPr id="5" name="Object 4"/>
                      <p:cNvPicPr/>
                      <p:nvPr/>
                    </p:nvPicPr>
                    <p:blipFill>
                      <a:blip r:embed="rId5"/>
                      <a:stretch>
                        <a:fillRect/>
                      </a:stretch>
                    </p:blipFill>
                    <p:spPr>
                      <a:xfrm>
                        <a:off x="3978446" y="582791"/>
                        <a:ext cx="7402126" cy="5719825"/>
                      </a:xfrm>
                      <a:prstGeom prst="rect">
                        <a:avLst/>
                      </a:prstGeom>
                    </p:spPr>
                  </p:pic>
                </p:oleObj>
              </mc:Fallback>
            </mc:AlternateContent>
          </a:graphicData>
        </a:graphic>
      </p:graphicFrame>
    </p:spTree>
    <p:extLst>
      <p:ext uri="{BB962C8B-B14F-4D97-AF65-F5344CB8AC3E}">
        <p14:creationId xmlns:p14="http://schemas.microsoft.com/office/powerpoint/2010/main" val="3141436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3" name="Content Placeholder 2"/>
          <p:cNvSpPr>
            <a:spLocks noGrp="1"/>
          </p:cNvSpPr>
          <p:nvPr>
            <p:ph idx="1"/>
          </p:nvPr>
        </p:nvSpPr>
        <p:spPr/>
        <p:txBody>
          <a:bodyPr>
            <a:normAutofit/>
          </a:bodyPr>
          <a:lstStyle/>
          <a:p>
            <a:r>
              <a:rPr lang="en-US" sz="3600" dirty="0"/>
              <a:t>How do we focus students on mastery goals?</a:t>
            </a:r>
          </a:p>
          <a:p>
            <a:r>
              <a:rPr lang="en-US" sz="3600" dirty="0"/>
              <a:t>How can we help students track their progress?</a:t>
            </a:r>
          </a:p>
          <a:p>
            <a:r>
              <a:rPr lang="en-US" sz="3600" dirty="0"/>
              <a:t>How can we celebrate success</a:t>
            </a:r>
            <a:r>
              <a:rPr lang="en-US" sz="3600" dirty="0" smtClean="0"/>
              <a:t>?</a:t>
            </a:r>
            <a:endParaRPr lang="en-US" sz="3600" dirty="0"/>
          </a:p>
        </p:txBody>
      </p:sp>
    </p:spTree>
    <p:extLst>
      <p:ext uri="{BB962C8B-B14F-4D97-AF65-F5344CB8AC3E}">
        <p14:creationId xmlns:p14="http://schemas.microsoft.com/office/powerpoint/2010/main" val="1551212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0716" y="982663"/>
            <a:ext cx="11022779" cy="1303337"/>
          </a:xfrm>
        </p:spPr>
        <p:txBody>
          <a:bodyPr/>
          <a:lstStyle/>
          <a:p>
            <a:r>
              <a:rPr lang="en-US" dirty="0" smtClean="0"/>
              <a:t>Self-goals</a:t>
            </a:r>
            <a:endParaRPr lang="en-US" dirty="0"/>
          </a:p>
        </p:txBody>
      </p:sp>
      <p:grpSp>
        <p:nvGrpSpPr>
          <p:cNvPr id="3" name="Group 2" descr="Three boxes, each containing a description of one of the types of self-goals"/>
          <p:cNvGrpSpPr/>
          <p:nvPr/>
        </p:nvGrpSpPr>
        <p:grpSpPr>
          <a:xfrm>
            <a:off x="882071" y="2240047"/>
            <a:ext cx="10436775" cy="2583278"/>
            <a:chOff x="873362" y="1123202"/>
            <a:chExt cx="10436775" cy="2583278"/>
          </a:xfrm>
        </p:grpSpPr>
        <p:sp>
          <p:nvSpPr>
            <p:cNvPr id="7" name="Rectangle 6"/>
            <p:cNvSpPr/>
            <p:nvPr/>
          </p:nvSpPr>
          <p:spPr>
            <a:xfrm>
              <a:off x="873362" y="1123202"/>
              <a:ext cx="649357" cy="649357"/>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4" name="Group 3"/>
            <p:cNvGrpSpPr/>
            <p:nvPr/>
          </p:nvGrpSpPr>
          <p:grpSpPr>
            <a:xfrm>
              <a:off x="5094343" y="1123202"/>
              <a:ext cx="2670048" cy="2583278"/>
              <a:chOff x="5121948" y="1132480"/>
              <a:chExt cx="2670048" cy="2583278"/>
            </a:xfrm>
          </p:grpSpPr>
          <p:sp>
            <p:nvSpPr>
              <p:cNvPr id="15" name="TextBox 14"/>
              <p:cNvSpPr txBox="1"/>
              <p:nvPr/>
            </p:nvSpPr>
            <p:spPr>
              <a:xfrm flipH="1">
                <a:off x="5121948" y="1132480"/>
                <a:ext cx="2670048" cy="640080"/>
              </a:xfrm>
              <a:prstGeom prst="rect">
                <a:avLst/>
              </a:prstGeom>
              <a:gradFill>
                <a:gsLst>
                  <a:gs pos="1000">
                    <a:srgbClr val="008000"/>
                  </a:gs>
                  <a:gs pos="100000">
                    <a:srgbClr val="003300"/>
                  </a:gs>
                </a:gsLst>
                <a:lin ang="5400000" scaled="1"/>
              </a:gradFill>
              <a:ln w="19050">
                <a:solidFill>
                  <a:srgbClr val="008000"/>
                </a:solidFill>
              </a:ln>
            </p:spPr>
            <p:txBody>
              <a:bodyPr wrap="square" rtlCol="0" anchor="ctr">
                <a:spAutoFit/>
              </a:bodyPr>
              <a:lstStyle/>
              <a:p>
                <a:pPr algn="ctr"/>
                <a:r>
                  <a:rPr lang="en-US" sz="2450" b="1" dirty="0" smtClean="0">
                    <a:solidFill>
                      <a:schemeClr val="bg1"/>
                    </a:solidFill>
                    <a:effectLst>
                      <a:innerShdw blurRad="63500" dist="50800" dir="10800000">
                        <a:prstClr val="black">
                          <a:alpha val="50000"/>
                        </a:prstClr>
                      </a:innerShdw>
                    </a:effectLst>
                  </a:rPr>
                  <a:t>PERFORMANCE</a:t>
                </a:r>
                <a:endParaRPr lang="en-US" sz="2450" b="1" dirty="0">
                  <a:solidFill>
                    <a:schemeClr val="bg1"/>
                  </a:solidFill>
                  <a:effectLst>
                    <a:innerShdw blurRad="63500" dist="50800" dir="10800000">
                      <a:prstClr val="black">
                        <a:alpha val="50000"/>
                      </a:prstClr>
                    </a:innerShdw>
                  </a:effectLst>
                </a:endParaRPr>
              </a:p>
            </p:txBody>
          </p:sp>
          <p:sp>
            <p:nvSpPr>
              <p:cNvPr id="14" name="Rectangle 13"/>
              <p:cNvSpPr/>
              <p:nvPr/>
            </p:nvSpPr>
            <p:spPr>
              <a:xfrm>
                <a:off x="5121948" y="1776766"/>
                <a:ext cx="2670048" cy="1938992"/>
              </a:xfrm>
              <a:prstGeom prst="rect">
                <a:avLst/>
              </a:prstGeom>
              <a:ln w="19050">
                <a:solidFill>
                  <a:srgbClr val="008000"/>
                </a:solidFill>
              </a:ln>
            </p:spPr>
            <p:txBody>
              <a:bodyPr>
                <a:spAutoFit/>
              </a:bodyPr>
              <a:lstStyle/>
              <a:p>
                <a:r>
                  <a:rPr lang="en-US" sz="2000" dirty="0"/>
                  <a:t>Students aim to demonstrate their competences particularly by outperforming peers considering ability to be fixed</a:t>
                </a:r>
              </a:p>
            </p:txBody>
          </p:sp>
        </p:grpSp>
        <p:sp>
          <p:nvSpPr>
            <p:cNvPr id="8" name="Rectangle 7"/>
            <p:cNvSpPr/>
            <p:nvPr/>
          </p:nvSpPr>
          <p:spPr>
            <a:xfrm>
              <a:off x="4444985" y="1123202"/>
              <a:ext cx="649357" cy="649357"/>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grpSp>
          <p:nvGrpSpPr>
            <p:cNvPr id="5" name="Group 4"/>
            <p:cNvGrpSpPr/>
            <p:nvPr/>
          </p:nvGrpSpPr>
          <p:grpSpPr>
            <a:xfrm>
              <a:off x="1522720" y="1123202"/>
              <a:ext cx="2670048" cy="2583278"/>
              <a:chOff x="1875005" y="1132480"/>
              <a:chExt cx="2670048" cy="2583278"/>
            </a:xfrm>
          </p:grpSpPr>
          <p:sp>
            <p:nvSpPr>
              <p:cNvPr id="13" name="TextBox 12"/>
              <p:cNvSpPr txBox="1"/>
              <p:nvPr/>
            </p:nvSpPr>
            <p:spPr>
              <a:xfrm flipH="1">
                <a:off x="1875005" y="1132480"/>
                <a:ext cx="2670048" cy="640080"/>
              </a:xfrm>
              <a:prstGeom prst="rect">
                <a:avLst/>
              </a:prstGeom>
              <a:gradFill flip="none" rotWithShape="1">
                <a:gsLst>
                  <a:gs pos="1000">
                    <a:srgbClr val="0070C0"/>
                  </a:gs>
                  <a:gs pos="90000">
                    <a:srgbClr val="002060"/>
                  </a:gs>
                </a:gsLst>
                <a:lin ang="5400000" scaled="1"/>
                <a:tileRect/>
              </a:gradFill>
              <a:ln w="19050">
                <a:solidFill>
                  <a:srgbClr val="0070C0"/>
                </a:solidFill>
              </a:ln>
            </p:spPr>
            <p:txBody>
              <a:bodyPr wrap="square" rtlCol="0" anchor="ctr">
                <a:spAutoFit/>
              </a:bodyPr>
              <a:lstStyle/>
              <a:p>
                <a:pPr algn="ctr"/>
                <a:r>
                  <a:rPr lang="en-US" sz="2450" b="1" dirty="0" smtClean="0">
                    <a:solidFill>
                      <a:schemeClr val="bg1"/>
                    </a:solidFill>
                    <a:effectLst>
                      <a:innerShdw blurRad="63500" dist="50800" dir="10800000">
                        <a:prstClr val="black">
                          <a:alpha val="50000"/>
                        </a:prstClr>
                      </a:innerShdw>
                    </a:effectLst>
                  </a:rPr>
                  <a:t>MASTERY</a:t>
                </a:r>
                <a:endParaRPr lang="en-US" sz="2450" b="1" dirty="0">
                  <a:solidFill>
                    <a:schemeClr val="bg1"/>
                  </a:solidFill>
                  <a:effectLst>
                    <a:innerShdw blurRad="63500" dist="50800" dir="10800000">
                      <a:prstClr val="black">
                        <a:alpha val="50000"/>
                      </a:prstClr>
                    </a:innerShdw>
                  </a:effectLst>
                </a:endParaRPr>
              </a:p>
            </p:txBody>
          </p:sp>
          <p:sp>
            <p:nvSpPr>
              <p:cNvPr id="12" name="Rectangle 11"/>
              <p:cNvSpPr/>
              <p:nvPr/>
            </p:nvSpPr>
            <p:spPr>
              <a:xfrm>
                <a:off x="1875005" y="1776766"/>
                <a:ext cx="2670048" cy="1938992"/>
              </a:xfrm>
              <a:prstGeom prst="rect">
                <a:avLst/>
              </a:prstGeom>
              <a:ln w="19050">
                <a:solidFill>
                  <a:srgbClr val="0070C0"/>
                </a:solidFill>
              </a:ln>
            </p:spPr>
            <p:txBody>
              <a:bodyPr>
                <a:spAutoFit/>
              </a:bodyPr>
              <a:lstStyle/>
              <a:p>
                <a:r>
                  <a:rPr lang="en-US" sz="2000" dirty="0"/>
                  <a:t>Students aim to develop their competences, and consider ability to be something that can be developed by increasing effort</a:t>
                </a:r>
              </a:p>
            </p:txBody>
          </p:sp>
        </p:grpSp>
        <p:sp>
          <p:nvSpPr>
            <p:cNvPr id="9" name="Rectangle 8"/>
            <p:cNvSpPr/>
            <p:nvPr/>
          </p:nvSpPr>
          <p:spPr>
            <a:xfrm>
              <a:off x="7990730" y="1123202"/>
              <a:ext cx="649357" cy="649357"/>
            </a:xfrm>
            <a:prstGeom prst="rect">
              <a:avLst/>
            </a:prstGeom>
            <a:solidFill>
              <a:schemeClr val="tx1">
                <a:lumMod val="95000"/>
                <a:lumOff val="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3</a:t>
              </a:r>
            </a:p>
          </p:txBody>
        </p:sp>
        <p:grpSp>
          <p:nvGrpSpPr>
            <p:cNvPr id="6" name="Group 5"/>
            <p:cNvGrpSpPr/>
            <p:nvPr/>
          </p:nvGrpSpPr>
          <p:grpSpPr>
            <a:xfrm>
              <a:off x="8640088" y="1123667"/>
              <a:ext cx="2670049" cy="2582813"/>
              <a:chOff x="8343013" y="1132480"/>
              <a:chExt cx="2670049" cy="2582813"/>
            </a:xfrm>
          </p:grpSpPr>
          <p:sp>
            <p:nvSpPr>
              <p:cNvPr id="11" name="TextBox 10"/>
              <p:cNvSpPr txBox="1"/>
              <p:nvPr/>
            </p:nvSpPr>
            <p:spPr>
              <a:xfrm flipH="1">
                <a:off x="8343013" y="1132480"/>
                <a:ext cx="2670048" cy="640080"/>
              </a:xfrm>
              <a:prstGeom prst="rect">
                <a:avLst/>
              </a:prstGeom>
              <a:gradFill>
                <a:gsLst>
                  <a:gs pos="1000">
                    <a:srgbClr val="FF0000"/>
                  </a:gs>
                  <a:gs pos="100000">
                    <a:srgbClr val="8A0000"/>
                  </a:gs>
                </a:gsLst>
                <a:lin ang="5400000" scaled="1"/>
              </a:gradFill>
              <a:ln w="19050">
                <a:solidFill>
                  <a:srgbClr val="C00000"/>
                </a:solidFill>
              </a:ln>
            </p:spPr>
            <p:txBody>
              <a:bodyPr wrap="square" rtlCol="0" anchor="ctr">
                <a:spAutoFit/>
              </a:bodyPr>
              <a:lstStyle/>
              <a:p>
                <a:pPr algn="ctr"/>
                <a:r>
                  <a:rPr lang="en-US" sz="2450" b="1" dirty="0" smtClean="0">
                    <a:solidFill>
                      <a:schemeClr val="bg1"/>
                    </a:solidFill>
                    <a:effectLst>
                      <a:innerShdw blurRad="63500" dist="50800" dir="10800000">
                        <a:prstClr val="black">
                          <a:alpha val="50000"/>
                        </a:prstClr>
                      </a:innerShdw>
                    </a:effectLst>
                  </a:rPr>
                  <a:t>SOCIAL</a:t>
                </a:r>
                <a:endParaRPr lang="en-US" sz="2450" b="1" dirty="0">
                  <a:solidFill>
                    <a:schemeClr val="bg1"/>
                  </a:solidFill>
                  <a:effectLst>
                    <a:innerShdw blurRad="63500" dist="50800" dir="10800000">
                      <a:prstClr val="black">
                        <a:alpha val="50000"/>
                      </a:prstClr>
                    </a:innerShdw>
                  </a:effectLst>
                </a:endParaRPr>
              </a:p>
            </p:txBody>
          </p:sp>
          <p:sp>
            <p:nvSpPr>
              <p:cNvPr id="10" name="Rectangle 9"/>
              <p:cNvSpPr/>
              <p:nvPr/>
            </p:nvSpPr>
            <p:spPr>
              <a:xfrm>
                <a:off x="8343014" y="1776765"/>
                <a:ext cx="2670048" cy="1938528"/>
              </a:xfrm>
              <a:prstGeom prst="rect">
                <a:avLst/>
              </a:prstGeom>
              <a:ln w="19050">
                <a:solidFill>
                  <a:srgbClr val="C00000"/>
                </a:solidFill>
              </a:ln>
            </p:spPr>
            <p:txBody>
              <a:bodyPr>
                <a:spAutoFit/>
              </a:bodyPr>
              <a:lstStyle/>
              <a:p>
                <a:r>
                  <a:rPr lang="en-US" sz="2000" dirty="0"/>
                  <a:t>Students are most concerned about how they interact with, and relate to others in the class</a:t>
                </a:r>
              </a:p>
            </p:txBody>
          </p:sp>
        </p:grpSp>
      </p:grpSp>
      <p:sp>
        <p:nvSpPr>
          <p:cNvPr id="16" name="TextBox 15"/>
          <p:cNvSpPr txBox="1"/>
          <p:nvPr/>
        </p:nvSpPr>
        <p:spPr>
          <a:xfrm>
            <a:off x="8210101" y="5410020"/>
            <a:ext cx="3373395" cy="830997"/>
          </a:xfrm>
          <a:prstGeom prst="rect">
            <a:avLst/>
          </a:prstGeom>
          <a:noFill/>
        </p:spPr>
        <p:txBody>
          <a:bodyPr wrap="square" rtlCol="0">
            <a:spAutoFit/>
          </a:bodyPr>
          <a:lstStyle/>
          <a:p>
            <a:pPr algn="r"/>
            <a:r>
              <a:rPr lang="en-US" sz="1600" dirty="0" smtClean="0"/>
              <a:t>Visible Learning For Teachers </a:t>
            </a:r>
          </a:p>
          <a:p>
            <a:pPr algn="r"/>
            <a:r>
              <a:rPr lang="en-US" sz="1600" dirty="0" smtClean="0"/>
              <a:t>Maximizing Impact on Learning</a:t>
            </a:r>
          </a:p>
          <a:p>
            <a:pPr algn="r"/>
            <a:r>
              <a:rPr lang="en-US" sz="1600" dirty="0" smtClean="0"/>
              <a:t>John Hattie</a:t>
            </a:r>
            <a:endParaRPr lang="en-US" sz="1600" dirty="0"/>
          </a:p>
        </p:txBody>
      </p:sp>
      <p:pic>
        <p:nvPicPr>
          <p:cNvPr id="32" name="Picture 31" descr="Image of a Rubik's cub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149" y="4771710"/>
            <a:ext cx="1368179" cy="1435467"/>
          </a:xfrm>
          <a:prstGeom prst="rect">
            <a:avLst/>
          </a:prstGeom>
        </p:spPr>
      </p:pic>
    </p:spTree>
    <p:extLst>
      <p:ext uri="{BB962C8B-B14F-4D97-AF65-F5344CB8AC3E}">
        <p14:creationId xmlns:p14="http://schemas.microsoft.com/office/powerpoint/2010/main" val="2890113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5326" y="1375130"/>
            <a:ext cx="9448800" cy="2862322"/>
          </a:xfrm>
          <a:prstGeom prst="rect">
            <a:avLst/>
          </a:prstGeom>
        </p:spPr>
        <p:txBody>
          <a:bodyPr wrap="square">
            <a:spAutoFit/>
          </a:bodyPr>
          <a:lstStyle/>
          <a:p>
            <a:r>
              <a:rPr lang="en-US" sz="3600" dirty="0">
                <a:latin typeface="+mj-lt"/>
              </a:rPr>
              <a:t>When people are only faced with their failures, they tend to want to give up. </a:t>
            </a:r>
            <a:r>
              <a:rPr lang="en-US" sz="3600" b="1" dirty="0">
                <a:latin typeface="+mj-lt"/>
              </a:rPr>
              <a:t>They need help to see their own progress, so that they don’t only see how bad they are doing. </a:t>
            </a:r>
            <a:r>
              <a:rPr lang="en-US" sz="3600" dirty="0">
                <a:latin typeface="+mj-lt"/>
              </a:rPr>
              <a:t>They need to see the fun in it, and to see some reward in completing the task. </a:t>
            </a:r>
          </a:p>
        </p:txBody>
      </p:sp>
      <p:sp>
        <p:nvSpPr>
          <p:cNvPr id="3" name="Rectangle 2"/>
          <p:cNvSpPr/>
          <p:nvPr/>
        </p:nvSpPr>
        <p:spPr>
          <a:xfrm>
            <a:off x="3853650" y="5118290"/>
            <a:ext cx="6743321" cy="707886"/>
          </a:xfrm>
          <a:prstGeom prst="rect">
            <a:avLst/>
          </a:prstGeom>
        </p:spPr>
        <p:txBody>
          <a:bodyPr wrap="none">
            <a:spAutoFit/>
          </a:bodyPr>
          <a:lstStyle/>
          <a:p>
            <a:r>
              <a:rPr lang="en-US" sz="2000" dirty="0" smtClean="0">
                <a:latin typeface="+mj-lt"/>
              </a:rPr>
              <a:t>I</a:t>
            </a:r>
            <a:r>
              <a:rPr lang="en-US" sz="2000" b="0" i="0" u="none" strike="noStrike" baseline="0" dirty="0" smtClean="0">
                <a:latin typeface="+mj-lt"/>
              </a:rPr>
              <a:t>ona, teenager</a:t>
            </a:r>
            <a:r>
              <a:rPr lang="en-US" sz="2000" b="0" i="0" u="none" strike="noStrike" dirty="0" smtClean="0">
                <a:latin typeface="+mj-lt"/>
              </a:rPr>
              <a:t> consultant for</a:t>
            </a:r>
          </a:p>
          <a:p>
            <a:r>
              <a:rPr lang="en-US" sz="2000" i="1" dirty="0" smtClean="0">
                <a:latin typeface="+mj-lt"/>
              </a:rPr>
              <a:t>Fires in the Mind: What Kids Can Tell Us About Motivation and Mastery</a:t>
            </a:r>
            <a:endParaRPr lang="en-US" sz="2000" i="1" dirty="0">
              <a:latin typeface="+mj-lt"/>
            </a:endParaRPr>
          </a:p>
        </p:txBody>
      </p:sp>
    </p:spTree>
    <p:extLst>
      <p:ext uri="{BB962C8B-B14F-4D97-AF65-F5344CB8AC3E}">
        <p14:creationId xmlns:p14="http://schemas.microsoft.com/office/powerpoint/2010/main" val="178957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4" name="Content Placeholder 3"/>
          <p:cNvSpPr>
            <a:spLocks noGrp="1"/>
          </p:cNvSpPr>
          <p:nvPr>
            <p:ph sz="half" idx="1"/>
          </p:nvPr>
        </p:nvSpPr>
        <p:spPr/>
        <p:txBody>
          <a:bodyPr>
            <a:normAutofit/>
          </a:bodyPr>
          <a:lstStyle/>
          <a:p>
            <a:pPr marL="0" indent="0">
              <a:buNone/>
            </a:pPr>
            <a:r>
              <a:rPr lang="en-US" sz="3600" dirty="0" smtClean="0"/>
              <a:t>Many student have not experienced success in the past and seem to have given up</a:t>
            </a:r>
            <a:endParaRPr lang="en-US" sz="3600" dirty="0"/>
          </a:p>
        </p:txBody>
      </p:sp>
      <p:pic>
        <p:nvPicPr>
          <p:cNvPr id="6" name="Picture 5" descr="Image of a stamp reading &quot;fail&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7485" y="2587933"/>
            <a:ext cx="5016541" cy="3217653"/>
          </a:xfrm>
          <a:prstGeom prst="rect">
            <a:avLst/>
          </a:prstGeom>
        </p:spPr>
      </p:pic>
    </p:spTree>
    <p:extLst>
      <p:ext uri="{BB962C8B-B14F-4D97-AF65-F5344CB8AC3E}">
        <p14:creationId xmlns:p14="http://schemas.microsoft.com/office/powerpoint/2010/main" val="1667818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Challenges</a:t>
            </a:r>
            <a:endParaRPr lang="en-US" dirty="0"/>
          </a:p>
        </p:txBody>
      </p:sp>
      <p:sp>
        <p:nvSpPr>
          <p:cNvPr id="3" name="Content Placeholder 2"/>
          <p:cNvSpPr>
            <a:spLocks noGrp="1"/>
          </p:cNvSpPr>
          <p:nvPr>
            <p:ph idx="1"/>
          </p:nvPr>
        </p:nvSpPr>
        <p:spPr/>
        <p:txBody>
          <a:bodyPr>
            <a:normAutofit/>
          </a:bodyPr>
          <a:lstStyle/>
          <a:p>
            <a:r>
              <a:rPr lang="en-US" sz="3200" dirty="0"/>
              <a:t>How do we link mastery goals to specific content standards in a way that motivates students?</a:t>
            </a:r>
          </a:p>
          <a:p>
            <a:r>
              <a:rPr lang="en-US" sz="3200" dirty="0"/>
              <a:t>How do we find time to help students see the big picture and systematically monitor and reflect on how they are doing at meeting goals</a:t>
            </a:r>
            <a:r>
              <a:rPr lang="en-US" sz="3200" dirty="0" smtClean="0"/>
              <a:t>?</a:t>
            </a:r>
            <a:endParaRPr lang="en-US" sz="3200" dirty="0"/>
          </a:p>
        </p:txBody>
      </p:sp>
    </p:spTree>
    <p:extLst>
      <p:ext uri="{BB962C8B-B14F-4D97-AF65-F5344CB8AC3E}">
        <p14:creationId xmlns:p14="http://schemas.microsoft.com/office/powerpoint/2010/main" val="1260541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pPr marL="0" indent="0">
              <a:buNone/>
            </a:pPr>
            <a:r>
              <a:rPr lang="en-US" sz="3600" dirty="0"/>
              <a:t>Strategies for Ensuring that Students Can See Where They are Going and Track Their Progress Along the Way</a:t>
            </a:r>
          </a:p>
        </p:txBody>
      </p:sp>
      <p:pic>
        <p:nvPicPr>
          <p:cNvPr id="5" name="Content Placeholder 4" descr="Image of a road with signs pointing the w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60616" y="2560638"/>
            <a:ext cx="3560268" cy="3309937"/>
          </a:xfrm>
        </p:spPr>
      </p:pic>
    </p:spTree>
    <p:extLst>
      <p:ext uri="{BB962C8B-B14F-4D97-AF65-F5344CB8AC3E}">
        <p14:creationId xmlns:p14="http://schemas.microsoft.com/office/powerpoint/2010/main" val="225262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t>
            </a:r>
            <a:br>
              <a:rPr lang="en-US" dirty="0" smtClean="0"/>
            </a:br>
            <a:r>
              <a:rPr lang="en-US" dirty="0" smtClean="0"/>
              <a:t>Giving Students a Roadmap</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45183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61212</TotalTime>
  <Words>728</Words>
  <Application>Microsoft Office PowerPoint</Application>
  <PresentationFormat>Widescreen</PresentationFormat>
  <Paragraphs>94</Paragraphs>
  <Slides>22</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Garamond</vt:lpstr>
      <vt:lpstr>Times New Roman</vt:lpstr>
      <vt:lpstr>Organic</vt:lpstr>
      <vt:lpstr>Acrobat Document</vt:lpstr>
      <vt:lpstr>Motivated by Mastery:</vt:lpstr>
      <vt:lpstr>Motivation Components – BRACE</vt:lpstr>
      <vt:lpstr>Session Goals</vt:lpstr>
      <vt:lpstr>Self-goals</vt:lpstr>
      <vt:lpstr>PowerPoint Presentation</vt:lpstr>
      <vt:lpstr>The Challenge</vt:lpstr>
      <vt:lpstr>Additional Challenges</vt:lpstr>
      <vt:lpstr>PowerPoint Presentation</vt:lpstr>
      <vt:lpstr>Examples of  Giving Students a Roadmap</vt:lpstr>
      <vt:lpstr>PowerPoint Presentation</vt:lpstr>
      <vt:lpstr>PowerPoint Presentation</vt:lpstr>
      <vt:lpstr>What about a roadmap with specific learning targets and a way to track progress?</vt:lpstr>
      <vt:lpstr>PowerPoint Presentation</vt:lpstr>
      <vt:lpstr>How viable is this Learning Targets Roadmap tool for helping students to:</vt:lpstr>
      <vt:lpstr>Analysis Challenge</vt:lpstr>
      <vt:lpstr>Questions for Department Group Discussion</vt:lpstr>
      <vt:lpstr>PowerPoint Presentation</vt:lpstr>
      <vt:lpstr>Taking Next Steps for Using These Ideas</vt:lpstr>
      <vt:lpstr>PowerPoint Presentation</vt:lpstr>
      <vt:lpstr>Additional Resources</vt:lpstr>
      <vt:lpstr>Teacher Reflection and Planning</vt:lpstr>
      <vt:lpstr>PowerPoint Presentation</vt:lpstr>
    </vt:vector>
  </TitlesOfParts>
  <Company>CSOS-JHU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High School Students’ Motivation to Learn</dc:title>
  <dc:creator>Martha Mac Iver</dc:creator>
  <cp:lastModifiedBy>Emily Clark</cp:lastModifiedBy>
  <cp:revision>200</cp:revision>
  <cp:lastPrinted>2016-07-27T15:50:18Z</cp:lastPrinted>
  <dcterms:created xsi:type="dcterms:W3CDTF">2015-10-29T18:02:41Z</dcterms:created>
  <dcterms:modified xsi:type="dcterms:W3CDTF">2020-03-23T19:36:30Z</dcterms:modified>
</cp:coreProperties>
</file>