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9"/>
  </p:notesMasterIdLst>
  <p:sldIdLst>
    <p:sldId id="302" r:id="rId2"/>
    <p:sldId id="310" r:id="rId3"/>
    <p:sldId id="303" r:id="rId4"/>
    <p:sldId id="280" r:id="rId5"/>
    <p:sldId id="304" r:id="rId6"/>
    <p:sldId id="291" r:id="rId7"/>
    <p:sldId id="305" r:id="rId8"/>
    <p:sldId id="306" r:id="rId9"/>
    <p:sldId id="307" r:id="rId10"/>
    <p:sldId id="295" r:id="rId11"/>
    <p:sldId id="296" r:id="rId12"/>
    <p:sldId id="297" r:id="rId13"/>
    <p:sldId id="298" r:id="rId14"/>
    <p:sldId id="288" r:id="rId15"/>
    <p:sldId id="299" r:id="rId16"/>
    <p:sldId id="308" r:id="rId17"/>
    <p:sldId id="30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47" autoAdjust="0"/>
    <p:restoredTop sz="94660"/>
  </p:normalViewPr>
  <p:slideViewPr>
    <p:cSldViewPr snapToGrid="0">
      <p:cViewPr varScale="1">
        <p:scale>
          <a:sx n="35" d="100"/>
          <a:sy n="35" d="100"/>
        </p:scale>
        <p:origin x="34"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27939-0523-4C05-A84D-A25AAD160A00}" type="doc">
      <dgm:prSet loTypeId="urn:microsoft.com/office/officeart/2009/3/layout/SubStepProcess" loCatId="process" qsTypeId="urn:microsoft.com/office/officeart/2005/8/quickstyle/3d3" qsCatId="3D" csTypeId="urn:microsoft.com/office/officeart/2005/8/colors/colorful5" csCatId="colorful" phldr="1"/>
      <dgm:spPr/>
      <dgm:t>
        <a:bodyPr/>
        <a:lstStyle/>
        <a:p>
          <a:endParaRPr lang="en-US"/>
        </a:p>
      </dgm:t>
    </dgm:pt>
    <dgm:pt modelId="{CE9D6CF5-EAAC-4259-B2F4-A9FF29628C60}">
      <dgm:prSet custT="1"/>
      <dgm:spPr>
        <a:solidFill>
          <a:srgbClr val="4472C4"/>
        </a:solidFill>
      </dgm:spPr>
      <dgm:t>
        <a:bodyPr anchor="t"/>
        <a:lstStyle/>
        <a:p>
          <a:pPr rtl="0"/>
          <a:r>
            <a:rPr lang="en-US" sz="1600" dirty="0" smtClean="0"/>
            <a:t/>
          </a:r>
          <a:br>
            <a:rPr lang="en-US" sz="1600" dirty="0" smtClean="0"/>
          </a:br>
          <a:r>
            <a:rPr lang="en-US" sz="3600" dirty="0" smtClean="0"/>
            <a:t>B</a:t>
          </a:r>
        </a:p>
        <a:p>
          <a:pPr rtl="0"/>
          <a:r>
            <a:rPr lang="en-US" sz="3200" dirty="0" smtClean="0"/>
            <a:t>Belonging</a:t>
          </a:r>
          <a:endParaRPr lang="en-US" sz="3200" dirty="0"/>
        </a:p>
      </dgm:t>
    </dgm:pt>
    <dgm:pt modelId="{A15D7F75-2118-4FBC-A1E2-4F8AE766E88D}" type="parTrans" cxnId="{BBA7113D-A40D-47D9-9BEA-AF0858517499}">
      <dgm:prSet/>
      <dgm:spPr/>
      <dgm:t>
        <a:bodyPr/>
        <a:lstStyle/>
        <a:p>
          <a:endParaRPr lang="en-US"/>
        </a:p>
      </dgm:t>
    </dgm:pt>
    <dgm:pt modelId="{E613900B-A9D5-49E8-8033-A7FD043387F5}" type="sibTrans" cxnId="{BBA7113D-A40D-47D9-9BEA-AF0858517499}">
      <dgm:prSet/>
      <dgm:spPr/>
      <dgm:t>
        <a:bodyPr/>
        <a:lstStyle/>
        <a:p>
          <a:endParaRPr lang="en-US"/>
        </a:p>
      </dgm:t>
    </dgm:pt>
    <dgm:pt modelId="{CEB26545-E8DD-4A6B-BC8A-513171F2B057}">
      <dgm:prSet custT="1"/>
      <dgm:spPr>
        <a:solidFill>
          <a:srgbClr val="70AD47"/>
        </a:solidFill>
      </dgm:spPr>
      <dgm:t>
        <a:bodyPr anchor="t"/>
        <a:lstStyle/>
        <a:p>
          <a:pPr rtl="0">
            <a:lnSpc>
              <a:spcPct val="90000"/>
            </a:lnSpc>
            <a:spcAft>
              <a:spcPct val="35000"/>
            </a:spcAft>
          </a:pPr>
          <a:r>
            <a:rPr lang="en-US" sz="1600" dirty="0" smtClean="0"/>
            <a:t/>
          </a:r>
          <a:br>
            <a:rPr lang="en-US" sz="1600" dirty="0" smtClean="0"/>
          </a:br>
          <a:r>
            <a:rPr lang="en-US" sz="3600" dirty="0" smtClean="0"/>
            <a:t>R</a:t>
          </a:r>
        </a:p>
        <a:p>
          <a:pPr rtl="0">
            <a:lnSpc>
              <a:spcPct val="100000"/>
            </a:lnSpc>
            <a:spcAft>
              <a:spcPts val="0"/>
            </a:spcAft>
          </a:pPr>
          <a:r>
            <a:rPr lang="en-US" sz="2800" dirty="0" smtClean="0"/>
            <a:t>Relevance</a:t>
          </a:r>
        </a:p>
        <a:p>
          <a:pPr rtl="0">
            <a:lnSpc>
              <a:spcPct val="90000"/>
            </a:lnSpc>
            <a:spcAft>
              <a:spcPct val="35000"/>
            </a:spcAft>
          </a:pPr>
          <a:r>
            <a:rPr lang="en-US" sz="2800" dirty="0" smtClean="0"/>
            <a:t>(Purpose)</a:t>
          </a:r>
          <a:endParaRPr lang="en-US" sz="2800" dirty="0"/>
        </a:p>
      </dgm:t>
    </dgm:pt>
    <dgm:pt modelId="{6B3BCBC1-1F60-48FD-8B12-CF2D1DE935A7}" type="parTrans" cxnId="{59E78147-6E8F-4487-B01F-4D16B576117B}">
      <dgm:prSet/>
      <dgm:spPr/>
      <dgm:t>
        <a:bodyPr/>
        <a:lstStyle/>
        <a:p>
          <a:endParaRPr lang="en-US"/>
        </a:p>
      </dgm:t>
    </dgm:pt>
    <dgm:pt modelId="{2A57FED6-81E2-4C61-86DB-6CABAABC0CB7}" type="sibTrans" cxnId="{59E78147-6E8F-4487-B01F-4D16B576117B}">
      <dgm:prSet/>
      <dgm:spPr/>
      <dgm:t>
        <a:bodyPr/>
        <a:lstStyle/>
        <a:p>
          <a:endParaRPr lang="en-US"/>
        </a:p>
      </dgm:t>
    </dgm:pt>
    <dgm:pt modelId="{372786F3-180D-4583-9AB4-0BDA719DD8DC}">
      <dgm:prSet custT="1"/>
      <dgm:spPr>
        <a:solidFill>
          <a:srgbClr val="FFC033"/>
        </a:solidFill>
      </dgm:spPr>
      <dgm:t>
        <a:bodyPr anchor="t"/>
        <a:lstStyle/>
        <a:p>
          <a:pPr rtl="0"/>
          <a:r>
            <a:rPr lang="en-US" sz="1600" dirty="0" smtClean="0"/>
            <a:t/>
          </a:r>
          <a:br>
            <a:rPr lang="en-US" sz="1600" dirty="0" smtClean="0"/>
          </a:br>
          <a:r>
            <a:rPr lang="en-US" sz="3600" dirty="0" smtClean="0"/>
            <a:t>A</a:t>
          </a:r>
        </a:p>
        <a:p>
          <a:pPr rtl="0"/>
          <a:r>
            <a:rPr lang="en-US" sz="2800" dirty="0" smtClean="0"/>
            <a:t>Autonomy</a:t>
          </a:r>
          <a:endParaRPr lang="en-US" sz="2800" dirty="0"/>
        </a:p>
      </dgm:t>
    </dgm:pt>
    <dgm:pt modelId="{2FD86AFE-1356-449A-BFCF-DB9E655495B0}" type="parTrans" cxnId="{FA994038-2AE7-47EE-93F3-5C7CB7C3BDEE}">
      <dgm:prSet/>
      <dgm:spPr/>
      <dgm:t>
        <a:bodyPr/>
        <a:lstStyle/>
        <a:p>
          <a:endParaRPr lang="en-US"/>
        </a:p>
      </dgm:t>
    </dgm:pt>
    <dgm:pt modelId="{07FA162C-E05C-4EF4-BED2-F9D462AFDFCB}" type="sibTrans" cxnId="{FA994038-2AE7-47EE-93F3-5C7CB7C3BDEE}">
      <dgm:prSet/>
      <dgm:spPr/>
      <dgm:t>
        <a:bodyPr/>
        <a:lstStyle/>
        <a:p>
          <a:endParaRPr lang="en-US"/>
        </a:p>
      </dgm:t>
    </dgm:pt>
    <dgm:pt modelId="{B41336F3-23AF-4594-92CA-9EFD00315307}">
      <dgm:prSet custT="1"/>
      <dgm:spPr>
        <a:solidFill>
          <a:srgbClr val="C00000"/>
        </a:solidFill>
      </dgm:spPr>
      <dgm:t>
        <a:bodyPr anchor="t"/>
        <a:lstStyle/>
        <a:p>
          <a:pPr rtl="0">
            <a:spcBef>
              <a:spcPts val="2400"/>
            </a:spcBef>
          </a:pPr>
          <a:r>
            <a:rPr lang="en-US" sz="1600" dirty="0" smtClean="0"/>
            <a:t/>
          </a:r>
          <a:br>
            <a:rPr lang="en-US" sz="1600" dirty="0" smtClean="0"/>
          </a:br>
          <a:r>
            <a:rPr lang="en-US" sz="3600" dirty="0" smtClean="0"/>
            <a:t>C</a:t>
          </a:r>
        </a:p>
        <a:p>
          <a:pPr rtl="0">
            <a:spcBef>
              <a:spcPts val="1200"/>
            </a:spcBef>
          </a:pPr>
          <a:r>
            <a:rPr lang="en-US" sz="2500" dirty="0" smtClean="0"/>
            <a:t>Competence</a:t>
          </a:r>
        </a:p>
        <a:p>
          <a:pPr rtl="0">
            <a:spcBef>
              <a:spcPts val="1200"/>
            </a:spcBef>
          </a:pPr>
          <a:r>
            <a:rPr lang="en-US" sz="2500" dirty="0" smtClean="0"/>
            <a:t>(Mastery)</a:t>
          </a:r>
          <a:endParaRPr lang="en-US" sz="2500" dirty="0"/>
        </a:p>
      </dgm:t>
    </dgm:pt>
    <dgm:pt modelId="{0EE8C201-A7F3-473C-9900-66B9DFB2B895}" type="parTrans" cxnId="{90390E1B-75FE-4D34-A1BE-2E93558973CF}">
      <dgm:prSet/>
      <dgm:spPr/>
      <dgm:t>
        <a:bodyPr/>
        <a:lstStyle/>
        <a:p>
          <a:endParaRPr lang="en-US"/>
        </a:p>
      </dgm:t>
    </dgm:pt>
    <dgm:pt modelId="{E4A57E03-3013-4CE7-BB1B-66AF3E2A27FA}" type="sibTrans" cxnId="{90390E1B-75FE-4D34-A1BE-2E93558973CF}">
      <dgm:prSet/>
      <dgm:spPr/>
      <dgm:t>
        <a:bodyPr/>
        <a:lstStyle/>
        <a:p>
          <a:endParaRPr lang="en-US"/>
        </a:p>
      </dgm:t>
    </dgm:pt>
    <dgm:pt modelId="{38B5909F-C428-4BBB-AB23-DF315BCA9C08}">
      <dgm:prSet custT="1"/>
      <dgm:spPr>
        <a:solidFill>
          <a:srgbClr val="7030A0"/>
        </a:solidFill>
      </dgm:spPr>
      <dgm:t>
        <a:bodyPr anchor="t"/>
        <a:lstStyle/>
        <a:p>
          <a:pPr rtl="0"/>
          <a:r>
            <a:rPr lang="en-US" sz="1600" dirty="0" smtClean="0"/>
            <a:t/>
          </a:r>
          <a:br>
            <a:rPr lang="en-US" sz="1600" dirty="0" smtClean="0"/>
          </a:br>
          <a:r>
            <a:rPr lang="en-US" sz="3500" dirty="0" smtClean="0"/>
            <a:t>E</a:t>
          </a:r>
        </a:p>
        <a:p>
          <a:pPr rtl="0"/>
          <a:r>
            <a:rPr lang="en-US" sz="2400" dirty="0" smtClean="0"/>
            <a:t>Engaging</a:t>
          </a:r>
        </a:p>
        <a:p>
          <a:pPr rtl="0"/>
          <a:r>
            <a:rPr lang="en-US" sz="2400" dirty="0" smtClean="0"/>
            <a:t>Interest</a:t>
          </a:r>
          <a:endParaRPr lang="en-US" sz="2400" dirty="0"/>
        </a:p>
      </dgm:t>
    </dgm:pt>
    <dgm:pt modelId="{2184DBFB-F2F2-4E2C-B8BF-4151F0CD587C}" type="parTrans" cxnId="{8A3C9EEB-DF3C-42B5-9EA7-8CD22146C4B5}">
      <dgm:prSet/>
      <dgm:spPr/>
      <dgm:t>
        <a:bodyPr/>
        <a:lstStyle/>
        <a:p>
          <a:endParaRPr lang="en-US"/>
        </a:p>
      </dgm:t>
    </dgm:pt>
    <dgm:pt modelId="{51E83FD0-742E-4D39-9E52-164B19FD17D7}" type="sibTrans" cxnId="{8A3C9EEB-DF3C-42B5-9EA7-8CD22146C4B5}">
      <dgm:prSet/>
      <dgm:spPr/>
      <dgm:t>
        <a:bodyPr/>
        <a:lstStyle/>
        <a:p>
          <a:endParaRPr lang="en-US"/>
        </a:p>
      </dgm:t>
    </dgm:pt>
    <dgm:pt modelId="{FFE4D471-9C15-4118-8431-0333968A4368}" type="pres">
      <dgm:prSet presAssocID="{11727939-0523-4C05-A84D-A25AAD160A00}" presName="Name0" presStyleCnt="0">
        <dgm:presLayoutVars>
          <dgm:chMax val="7"/>
          <dgm:dir/>
          <dgm:animOne val="branch"/>
        </dgm:presLayoutVars>
      </dgm:prSet>
      <dgm:spPr/>
      <dgm:t>
        <a:bodyPr/>
        <a:lstStyle/>
        <a:p>
          <a:endParaRPr lang="en-US"/>
        </a:p>
      </dgm:t>
    </dgm:pt>
    <dgm:pt modelId="{175C889F-349E-49EA-9519-78C0B8A17881}" type="pres">
      <dgm:prSet presAssocID="{CE9D6CF5-EAAC-4259-B2F4-A9FF29628C60}" presName="parTx1" presStyleLbl="node1" presStyleIdx="0" presStyleCnt="5" custLinFactNeighborX="-2103" custLinFactNeighborY="-701"/>
      <dgm:spPr/>
      <dgm:t>
        <a:bodyPr/>
        <a:lstStyle/>
        <a:p>
          <a:endParaRPr lang="en-US"/>
        </a:p>
      </dgm:t>
    </dgm:pt>
    <dgm:pt modelId="{CF97191F-2CA6-4111-8ADE-9F290A091690}" type="pres">
      <dgm:prSet presAssocID="{CEB26545-E8DD-4A6B-BC8A-513171F2B057}" presName="parTx2" presStyleLbl="node1" presStyleIdx="1" presStyleCnt="5"/>
      <dgm:spPr/>
      <dgm:t>
        <a:bodyPr/>
        <a:lstStyle/>
        <a:p>
          <a:endParaRPr lang="en-US"/>
        </a:p>
      </dgm:t>
    </dgm:pt>
    <dgm:pt modelId="{CE9C5679-96F3-475B-9CF9-FBCF87C4E621}" type="pres">
      <dgm:prSet presAssocID="{372786F3-180D-4583-9AB4-0BDA719DD8DC}" presName="parTx3" presStyleLbl="node1" presStyleIdx="2" presStyleCnt="5"/>
      <dgm:spPr/>
      <dgm:t>
        <a:bodyPr/>
        <a:lstStyle/>
        <a:p>
          <a:endParaRPr lang="en-US"/>
        </a:p>
      </dgm:t>
    </dgm:pt>
    <dgm:pt modelId="{0AF94747-C77C-478A-B9A5-BA32DE0C6517}" type="pres">
      <dgm:prSet presAssocID="{B41336F3-23AF-4594-92CA-9EFD00315307}" presName="parTx4" presStyleLbl="node1" presStyleIdx="3" presStyleCnt="5"/>
      <dgm:spPr/>
      <dgm:t>
        <a:bodyPr/>
        <a:lstStyle/>
        <a:p>
          <a:endParaRPr lang="en-US"/>
        </a:p>
      </dgm:t>
    </dgm:pt>
    <dgm:pt modelId="{F0CE7646-6997-497B-8298-A297B68AA9A0}" type="pres">
      <dgm:prSet presAssocID="{38B5909F-C428-4BBB-AB23-DF315BCA9C08}" presName="parTx5" presStyleLbl="node1" presStyleIdx="4" presStyleCnt="5"/>
      <dgm:spPr/>
      <dgm:t>
        <a:bodyPr/>
        <a:lstStyle/>
        <a:p>
          <a:endParaRPr lang="en-US"/>
        </a:p>
      </dgm:t>
    </dgm:pt>
  </dgm:ptLst>
  <dgm:cxnLst>
    <dgm:cxn modelId="{8A3C9EEB-DF3C-42B5-9EA7-8CD22146C4B5}" srcId="{11727939-0523-4C05-A84D-A25AAD160A00}" destId="{38B5909F-C428-4BBB-AB23-DF315BCA9C08}" srcOrd="4" destOrd="0" parTransId="{2184DBFB-F2F2-4E2C-B8BF-4151F0CD587C}" sibTransId="{51E83FD0-742E-4D39-9E52-164B19FD17D7}"/>
    <dgm:cxn modelId="{FA994038-2AE7-47EE-93F3-5C7CB7C3BDEE}" srcId="{11727939-0523-4C05-A84D-A25AAD160A00}" destId="{372786F3-180D-4583-9AB4-0BDA719DD8DC}" srcOrd="2" destOrd="0" parTransId="{2FD86AFE-1356-449A-BFCF-DB9E655495B0}" sibTransId="{07FA162C-E05C-4EF4-BED2-F9D462AFDFCB}"/>
    <dgm:cxn modelId="{1B01407F-3820-4509-A73C-A381255E9F2A}" type="presOf" srcId="{38B5909F-C428-4BBB-AB23-DF315BCA9C08}" destId="{F0CE7646-6997-497B-8298-A297B68AA9A0}" srcOrd="0" destOrd="0" presId="urn:microsoft.com/office/officeart/2009/3/layout/SubStepProcess"/>
    <dgm:cxn modelId="{BBA7113D-A40D-47D9-9BEA-AF0858517499}" srcId="{11727939-0523-4C05-A84D-A25AAD160A00}" destId="{CE9D6CF5-EAAC-4259-B2F4-A9FF29628C60}" srcOrd="0" destOrd="0" parTransId="{A15D7F75-2118-4FBC-A1E2-4F8AE766E88D}" sibTransId="{E613900B-A9D5-49E8-8033-A7FD043387F5}"/>
    <dgm:cxn modelId="{90390E1B-75FE-4D34-A1BE-2E93558973CF}" srcId="{11727939-0523-4C05-A84D-A25AAD160A00}" destId="{B41336F3-23AF-4594-92CA-9EFD00315307}" srcOrd="3" destOrd="0" parTransId="{0EE8C201-A7F3-473C-9900-66B9DFB2B895}" sibTransId="{E4A57E03-3013-4CE7-BB1B-66AF3E2A27FA}"/>
    <dgm:cxn modelId="{5F3F2F6D-9861-440B-846A-3164E69E7BD2}" type="presOf" srcId="{B41336F3-23AF-4594-92CA-9EFD00315307}" destId="{0AF94747-C77C-478A-B9A5-BA32DE0C6517}" srcOrd="0" destOrd="0" presId="urn:microsoft.com/office/officeart/2009/3/layout/SubStepProcess"/>
    <dgm:cxn modelId="{59E78147-6E8F-4487-B01F-4D16B576117B}" srcId="{11727939-0523-4C05-A84D-A25AAD160A00}" destId="{CEB26545-E8DD-4A6B-BC8A-513171F2B057}" srcOrd="1" destOrd="0" parTransId="{6B3BCBC1-1F60-48FD-8B12-CF2D1DE935A7}" sibTransId="{2A57FED6-81E2-4C61-86DB-6CABAABC0CB7}"/>
    <dgm:cxn modelId="{F8159C07-2343-4D98-A6AF-558435B1BAED}" type="presOf" srcId="{CE9D6CF5-EAAC-4259-B2F4-A9FF29628C60}" destId="{175C889F-349E-49EA-9519-78C0B8A17881}" srcOrd="0" destOrd="0" presId="urn:microsoft.com/office/officeart/2009/3/layout/SubStepProcess"/>
    <dgm:cxn modelId="{2E1519F2-507B-4DD2-978B-61159B074C8B}" type="presOf" srcId="{11727939-0523-4C05-A84D-A25AAD160A00}" destId="{FFE4D471-9C15-4118-8431-0333968A4368}" srcOrd="0" destOrd="0" presId="urn:microsoft.com/office/officeart/2009/3/layout/SubStepProcess"/>
    <dgm:cxn modelId="{AB95A416-86DF-42C7-9A77-F047945DCEAA}" type="presOf" srcId="{372786F3-180D-4583-9AB4-0BDA719DD8DC}" destId="{CE9C5679-96F3-475B-9CF9-FBCF87C4E621}" srcOrd="0" destOrd="0" presId="urn:microsoft.com/office/officeart/2009/3/layout/SubStepProcess"/>
    <dgm:cxn modelId="{83141F27-86F9-4382-B4AD-F457A8ECEF24}" type="presOf" srcId="{CEB26545-E8DD-4A6B-BC8A-513171F2B057}" destId="{CF97191F-2CA6-4111-8ADE-9F290A091690}" srcOrd="0" destOrd="0" presId="urn:microsoft.com/office/officeart/2009/3/layout/SubStepProcess"/>
    <dgm:cxn modelId="{60398ACB-430E-4927-880F-90352A91AF8E}" type="presParOf" srcId="{FFE4D471-9C15-4118-8431-0333968A4368}" destId="{175C889F-349E-49EA-9519-78C0B8A17881}" srcOrd="0" destOrd="0" presId="urn:microsoft.com/office/officeart/2009/3/layout/SubStepProcess"/>
    <dgm:cxn modelId="{B2ACEA29-8761-4084-9E46-CD13F314FD79}" type="presParOf" srcId="{FFE4D471-9C15-4118-8431-0333968A4368}" destId="{CF97191F-2CA6-4111-8ADE-9F290A091690}" srcOrd="1" destOrd="0" presId="urn:microsoft.com/office/officeart/2009/3/layout/SubStepProcess"/>
    <dgm:cxn modelId="{FB421086-55CD-49C6-A35F-F64951B475B3}" type="presParOf" srcId="{FFE4D471-9C15-4118-8431-0333968A4368}" destId="{CE9C5679-96F3-475B-9CF9-FBCF87C4E621}" srcOrd="2" destOrd="0" presId="urn:microsoft.com/office/officeart/2009/3/layout/SubStepProcess"/>
    <dgm:cxn modelId="{71C1FAD9-F12E-4FF0-BD29-847525AF56D7}" type="presParOf" srcId="{FFE4D471-9C15-4118-8431-0333968A4368}" destId="{0AF94747-C77C-478A-B9A5-BA32DE0C6517}" srcOrd="3" destOrd="0" presId="urn:microsoft.com/office/officeart/2009/3/layout/SubStepProcess"/>
    <dgm:cxn modelId="{3412BF0A-DE08-4D0B-9DF8-F412A139DB6E}" type="presParOf" srcId="{FFE4D471-9C15-4118-8431-0333968A4368}" destId="{F0CE7646-6997-497B-8298-A297B68AA9A0}" srcOrd="4"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C889F-349E-49EA-9519-78C0B8A17881}">
      <dsp:nvSpPr>
        <dsp:cNvPr id="0" name=""/>
        <dsp:cNvSpPr/>
      </dsp:nvSpPr>
      <dsp:spPr>
        <a:xfrm>
          <a:off x="0" y="1056400"/>
          <a:ext cx="2329699" cy="2329699"/>
        </a:xfrm>
        <a:prstGeom prst="ellipse">
          <a:avLst/>
        </a:prstGeom>
        <a:solidFill>
          <a:srgbClr val="4472C4"/>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B</a:t>
          </a:r>
        </a:p>
        <a:p>
          <a:pPr lvl="0" algn="ctr" defTabSz="711200" rtl="0">
            <a:lnSpc>
              <a:spcPct val="90000"/>
            </a:lnSpc>
            <a:spcBef>
              <a:spcPct val="0"/>
            </a:spcBef>
            <a:spcAft>
              <a:spcPct val="35000"/>
            </a:spcAft>
          </a:pPr>
          <a:r>
            <a:rPr lang="en-US" sz="3200" kern="1200" dirty="0" smtClean="0"/>
            <a:t>Belonging</a:t>
          </a:r>
          <a:endParaRPr lang="en-US" sz="3200" kern="1200" dirty="0"/>
        </a:p>
      </dsp:txBody>
      <dsp:txXfrm>
        <a:off x="341177" y="1397577"/>
        <a:ext cx="1647345" cy="1647345"/>
      </dsp:txXfrm>
    </dsp:sp>
    <dsp:sp modelId="{CF97191F-2CA6-4111-8ADE-9F290A091690}">
      <dsp:nvSpPr>
        <dsp:cNvPr id="0" name=""/>
        <dsp:cNvSpPr/>
      </dsp:nvSpPr>
      <dsp:spPr>
        <a:xfrm>
          <a:off x="2331121" y="1072731"/>
          <a:ext cx="2329699" cy="2329699"/>
        </a:xfrm>
        <a:prstGeom prst="ellipse">
          <a:avLst/>
        </a:prstGeom>
        <a:solidFill>
          <a:srgbClr val="70AD47"/>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R</a:t>
          </a:r>
        </a:p>
        <a:p>
          <a:pPr lvl="0" algn="ctr" defTabSz="711200" rtl="0">
            <a:lnSpc>
              <a:spcPct val="100000"/>
            </a:lnSpc>
            <a:spcBef>
              <a:spcPct val="0"/>
            </a:spcBef>
            <a:spcAft>
              <a:spcPts val="0"/>
            </a:spcAft>
          </a:pPr>
          <a:r>
            <a:rPr lang="en-US" sz="2800" kern="1200" dirty="0" smtClean="0"/>
            <a:t>Relevance</a:t>
          </a:r>
        </a:p>
        <a:p>
          <a:pPr lvl="0" algn="ctr" defTabSz="711200" rtl="0">
            <a:lnSpc>
              <a:spcPct val="90000"/>
            </a:lnSpc>
            <a:spcBef>
              <a:spcPct val="0"/>
            </a:spcBef>
            <a:spcAft>
              <a:spcPct val="35000"/>
            </a:spcAft>
          </a:pPr>
          <a:r>
            <a:rPr lang="en-US" sz="2800" kern="1200" dirty="0" smtClean="0"/>
            <a:t>(Purpose)</a:t>
          </a:r>
          <a:endParaRPr lang="en-US" sz="2800" kern="1200" dirty="0"/>
        </a:p>
      </dsp:txBody>
      <dsp:txXfrm>
        <a:off x="2672298" y="1413908"/>
        <a:ext cx="1647345" cy="1647345"/>
      </dsp:txXfrm>
    </dsp:sp>
    <dsp:sp modelId="{CE9C5679-96F3-475B-9CF9-FBCF87C4E621}">
      <dsp:nvSpPr>
        <dsp:cNvPr id="0" name=""/>
        <dsp:cNvSpPr/>
      </dsp:nvSpPr>
      <dsp:spPr>
        <a:xfrm>
          <a:off x="4660821" y="1072731"/>
          <a:ext cx="2329699" cy="2329699"/>
        </a:xfrm>
        <a:prstGeom prst="ellipse">
          <a:avLst/>
        </a:prstGeom>
        <a:solidFill>
          <a:srgbClr val="FFC033"/>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A</a:t>
          </a:r>
        </a:p>
        <a:p>
          <a:pPr lvl="0" algn="ctr" defTabSz="711200" rtl="0">
            <a:lnSpc>
              <a:spcPct val="90000"/>
            </a:lnSpc>
            <a:spcBef>
              <a:spcPct val="0"/>
            </a:spcBef>
            <a:spcAft>
              <a:spcPct val="35000"/>
            </a:spcAft>
          </a:pPr>
          <a:r>
            <a:rPr lang="en-US" sz="2800" kern="1200" dirty="0" smtClean="0"/>
            <a:t>Autonomy</a:t>
          </a:r>
          <a:endParaRPr lang="en-US" sz="2800" kern="1200" dirty="0"/>
        </a:p>
      </dsp:txBody>
      <dsp:txXfrm>
        <a:off x="5001998" y="1413908"/>
        <a:ext cx="1647345" cy="1647345"/>
      </dsp:txXfrm>
    </dsp:sp>
    <dsp:sp modelId="{0AF94747-C77C-478A-B9A5-BA32DE0C6517}">
      <dsp:nvSpPr>
        <dsp:cNvPr id="0" name=""/>
        <dsp:cNvSpPr/>
      </dsp:nvSpPr>
      <dsp:spPr>
        <a:xfrm>
          <a:off x="6990521" y="1072731"/>
          <a:ext cx="2329699" cy="2329699"/>
        </a:xfrm>
        <a:prstGeom prst="ellipse">
          <a:avLst/>
        </a:prstGeom>
        <a:solidFill>
          <a:srgbClr val="C00000"/>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C</a:t>
          </a:r>
        </a:p>
        <a:p>
          <a:pPr lvl="0" algn="ctr" defTabSz="711200" rtl="0">
            <a:lnSpc>
              <a:spcPct val="90000"/>
            </a:lnSpc>
            <a:spcBef>
              <a:spcPct val="0"/>
            </a:spcBef>
            <a:spcAft>
              <a:spcPct val="35000"/>
            </a:spcAft>
          </a:pPr>
          <a:r>
            <a:rPr lang="en-US" sz="2500" kern="1200" dirty="0" smtClean="0"/>
            <a:t>Competence</a:t>
          </a:r>
        </a:p>
        <a:p>
          <a:pPr lvl="0" algn="ctr" defTabSz="711200" rtl="0">
            <a:lnSpc>
              <a:spcPct val="90000"/>
            </a:lnSpc>
            <a:spcBef>
              <a:spcPct val="0"/>
            </a:spcBef>
            <a:spcAft>
              <a:spcPct val="35000"/>
            </a:spcAft>
          </a:pPr>
          <a:r>
            <a:rPr lang="en-US" sz="2500" kern="1200" dirty="0" smtClean="0"/>
            <a:t>(Mastery)</a:t>
          </a:r>
          <a:endParaRPr lang="en-US" sz="2500" kern="1200" dirty="0"/>
        </a:p>
      </dsp:txBody>
      <dsp:txXfrm>
        <a:off x="7331698" y="1413908"/>
        <a:ext cx="1647345" cy="1647345"/>
      </dsp:txXfrm>
    </dsp:sp>
    <dsp:sp modelId="{F0CE7646-6997-497B-8298-A297B68AA9A0}">
      <dsp:nvSpPr>
        <dsp:cNvPr id="0" name=""/>
        <dsp:cNvSpPr/>
      </dsp:nvSpPr>
      <dsp:spPr>
        <a:xfrm>
          <a:off x="9320221" y="1072731"/>
          <a:ext cx="2329699" cy="2329699"/>
        </a:xfrm>
        <a:prstGeom prst="ellipse">
          <a:avLst/>
        </a:prstGeom>
        <a:solidFill>
          <a:srgbClr val="7030A0"/>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500" kern="1200" dirty="0" smtClean="0"/>
            <a:t>E</a:t>
          </a:r>
        </a:p>
        <a:p>
          <a:pPr lvl="0" algn="ctr" defTabSz="711200" rtl="0">
            <a:lnSpc>
              <a:spcPct val="90000"/>
            </a:lnSpc>
            <a:spcBef>
              <a:spcPct val="0"/>
            </a:spcBef>
            <a:spcAft>
              <a:spcPct val="35000"/>
            </a:spcAft>
          </a:pPr>
          <a:r>
            <a:rPr lang="en-US" sz="2400" kern="1200" dirty="0" smtClean="0"/>
            <a:t>Engaging</a:t>
          </a:r>
        </a:p>
        <a:p>
          <a:pPr lvl="0" algn="ctr" defTabSz="711200" rtl="0">
            <a:lnSpc>
              <a:spcPct val="90000"/>
            </a:lnSpc>
            <a:spcBef>
              <a:spcPct val="0"/>
            </a:spcBef>
            <a:spcAft>
              <a:spcPct val="35000"/>
            </a:spcAft>
          </a:pPr>
          <a:r>
            <a:rPr lang="en-US" sz="2400" kern="1200" dirty="0" smtClean="0"/>
            <a:t>Interest</a:t>
          </a:r>
          <a:endParaRPr lang="en-US" sz="2400" kern="1200" dirty="0"/>
        </a:p>
      </dsp:txBody>
      <dsp:txXfrm>
        <a:off x="9661398" y="1413908"/>
        <a:ext cx="1647345" cy="1647345"/>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9D3B4-FCE8-41E6-A511-1ACE495A9445}" type="datetimeFigureOut">
              <a:rPr lang="en-US" smtClean="0"/>
              <a:t>3/23/2020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9D93B-3407-4287-A492-BBDE397ABD50}" type="slidenum">
              <a:rPr lang="en-US" smtClean="0"/>
              <a:t>‹#›</a:t>
            </a:fld>
            <a:endParaRPr lang="en-US"/>
          </a:p>
        </p:txBody>
      </p:sp>
    </p:spTree>
    <p:extLst>
      <p:ext uri="{BB962C8B-B14F-4D97-AF65-F5344CB8AC3E}">
        <p14:creationId xmlns:p14="http://schemas.microsoft.com/office/powerpoint/2010/main" val="2067257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6DFF08F-DC6B-4601-B491-B0F83F6DD2DA}" type="datetimeFigureOut">
              <a:rPr lang="en-US" smtClean="0"/>
              <a:t>3/23/2020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866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332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1673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471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89501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8861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8995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1913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385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056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1787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05091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589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7604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123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651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4242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DFF08F-DC6B-4601-B491-B0F83F6DD2DA}" type="datetimeFigureOut">
              <a:rPr lang="en-US" smtClean="0"/>
              <a:pPr/>
              <a:t>3/23/2020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33754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ailymail.co.uk/news/article-5492723/Biracial-twins-reveal-like-growing-one-black-one-white.html" TargetMode="External"/><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marketingland.com/digital-marketing-join-sharing-economy-151191" TargetMode="External"/><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bobolitica.blogspot.com/2014/07/o-que-te-faz-original-no-mundo.html" TargetMode="External"/><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hyperlink" Target="https://creativecommons.org/licenses/by-nd/3.0/"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icserver.org/t/transform.html"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dirty="0"/>
              <a:t>Linking Essential Questions to Engaging Lesson Objectives</a:t>
            </a:r>
          </a:p>
        </p:txBody>
      </p:sp>
      <p:sp>
        <p:nvSpPr>
          <p:cNvPr id="5" name="Subtitle 4"/>
          <p:cNvSpPr>
            <a:spLocks noGrp="1"/>
          </p:cNvSpPr>
          <p:nvPr>
            <p:ph type="subTitle" idx="1"/>
          </p:nvPr>
        </p:nvSpPr>
        <p:spPr/>
        <p:txBody>
          <a:bodyPr>
            <a:normAutofit/>
          </a:bodyPr>
          <a:lstStyle/>
          <a:p>
            <a:r>
              <a:rPr lang="en-US" sz="3600" dirty="0"/>
              <a:t>Science</a:t>
            </a:r>
          </a:p>
        </p:txBody>
      </p:sp>
      <p:pic>
        <p:nvPicPr>
          <p:cNvPr id="6" name="Picture 5" descr="Everyone Graduates Cen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4" y="5756834"/>
            <a:ext cx="3095625" cy="904875"/>
          </a:xfrm>
          <a:prstGeom prst="rect">
            <a:avLst/>
          </a:prstGeom>
        </p:spPr>
      </p:pic>
      <p:pic>
        <p:nvPicPr>
          <p:cNvPr id="7" name="Picture 6" descr="Johns Hopkins School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5643" y="5889904"/>
            <a:ext cx="2985512" cy="572061"/>
          </a:xfrm>
          <a:prstGeom prst="rect">
            <a:avLst/>
          </a:prstGeom>
        </p:spPr>
      </p:pic>
    </p:spTree>
    <p:extLst>
      <p:ext uri="{BB962C8B-B14F-4D97-AF65-F5344CB8AC3E}">
        <p14:creationId xmlns:p14="http://schemas.microsoft.com/office/powerpoint/2010/main" val="4204414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Planning Step 3: Connect Skill to </a:t>
            </a:r>
            <a:br>
              <a:rPr lang="en-US" dirty="0"/>
            </a:br>
            <a:r>
              <a:rPr lang="en-US" dirty="0"/>
              <a:t>Students’ Lives</a:t>
            </a:r>
          </a:p>
        </p:txBody>
      </p:sp>
      <p:sp>
        <p:nvSpPr>
          <p:cNvPr id="3" name="Content Placeholder 2"/>
          <p:cNvSpPr>
            <a:spLocks noGrp="1"/>
          </p:cNvSpPr>
          <p:nvPr>
            <p:ph idx="1"/>
          </p:nvPr>
        </p:nvSpPr>
        <p:spPr/>
        <p:txBody>
          <a:bodyPr>
            <a:normAutofit lnSpcReduction="10000"/>
          </a:bodyPr>
          <a:lstStyle/>
          <a:p>
            <a:pPr marL="0" indent="0">
              <a:buNone/>
            </a:pPr>
            <a:endParaRPr lang="en-US" sz="2800" dirty="0"/>
          </a:p>
          <a:p>
            <a:pPr marL="0" indent="0">
              <a:spcAft>
                <a:spcPts val="1800"/>
              </a:spcAft>
              <a:buNone/>
            </a:pPr>
            <a:r>
              <a:rPr lang="en-US" sz="2800" dirty="0"/>
              <a:t>This skill will help me understand how genes combine and cause certain characteristics in living things that affect their lives.</a:t>
            </a:r>
          </a:p>
          <a:p>
            <a:pPr marL="0" indent="0">
              <a:spcBef>
                <a:spcPts val="2400"/>
              </a:spcBef>
              <a:buNone/>
            </a:pPr>
            <a:r>
              <a:rPr lang="en-US" sz="2800" dirty="0"/>
              <a:t>It will also help me to understand the science behind genetic modification or engineering, an important ethical issue in our world today.</a:t>
            </a:r>
          </a:p>
        </p:txBody>
      </p:sp>
    </p:spTree>
    <p:extLst>
      <p:ext uri="{BB962C8B-B14F-4D97-AF65-F5344CB8AC3E}">
        <p14:creationId xmlns:p14="http://schemas.microsoft.com/office/powerpoint/2010/main" val="34202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Planning Step 4: How to Creatively Introduce Essential Question and Objective to Students</a:t>
            </a:r>
          </a:p>
        </p:txBody>
      </p:sp>
      <p:sp>
        <p:nvSpPr>
          <p:cNvPr id="3" name="Content Placeholder 2"/>
          <p:cNvSpPr>
            <a:spLocks noGrp="1"/>
          </p:cNvSpPr>
          <p:nvPr>
            <p:ph idx="1"/>
          </p:nvPr>
        </p:nvSpPr>
        <p:spPr/>
        <p:txBody>
          <a:bodyPr>
            <a:normAutofit fontScale="85000" lnSpcReduction="10000"/>
          </a:bodyPr>
          <a:lstStyle/>
          <a:p>
            <a:pPr marL="0" indent="0">
              <a:spcBef>
                <a:spcPts val="1800"/>
              </a:spcBef>
              <a:buNone/>
            </a:pPr>
            <a:r>
              <a:rPr lang="en-US" sz="3200" dirty="0"/>
              <a:t>Introducing Steps 1-3 to students in an engaging and interesting way</a:t>
            </a:r>
          </a:p>
          <a:p>
            <a:pPr>
              <a:spcBef>
                <a:spcPts val="1800"/>
              </a:spcBef>
            </a:pPr>
            <a:r>
              <a:rPr lang="en-US" sz="2600" dirty="0"/>
              <a:t>Use your opener/warm-up to have students draw on their knowledge related to the essential question</a:t>
            </a:r>
          </a:p>
          <a:p>
            <a:pPr>
              <a:spcBef>
                <a:spcPts val="1800"/>
              </a:spcBef>
            </a:pPr>
            <a:r>
              <a:rPr lang="en-US" sz="2600" dirty="0"/>
              <a:t>Explain how the objective and what students are doing in today’s lesson helps to answer the essential question</a:t>
            </a:r>
          </a:p>
          <a:p>
            <a:pPr>
              <a:spcBef>
                <a:spcPts val="1800"/>
              </a:spcBef>
            </a:pPr>
            <a:r>
              <a:rPr lang="en-US" sz="2600" dirty="0"/>
              <a:t>Show an example of the final goal to help students understand where they are going</a:t>
            </a:r>
          </a:p>
        </p:txBody>
      </p:sp>
    </p:spTree>
    <p:extLst>
      <p:ext uri="{BB962C8B-B14F-4D97-AF65-F5344CB8AC3E}">
        <p14:creationId xmlns:p14="http://schemas.microsoft.com/office/powerpoint/2010/main" val="2646016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Grabbing Students’ Interest</a:t>
            </a:r>
          </a:p>
        </p:txBody>
      </p:sp>
      <p:sp>
        <p:nvSpPr>
          <p:cNvPr id="4" name="Content Placeholder 3"/>
          <p:cNvSpPr>
            <a:spLocks noGrp="1"/>
          </p:cNvSpPr>
          <p:nvPr>
            <p:ph sz="half" idx="1"/>
          </p:nvPr>
        </p:nvSpPr>
        <p:spPr>
          <a:xfrm>
            <a:off x="1298448" y="2560320"/>
            <a:ext cx="5559552" cy="3310128"/>
          </a:xfrm>
        </p:spPr>
        <p:txBody>
          <a:bodyPr anchor="t">
            <a:normAutofit/>
          </a:bodyPr>
          <a:lstStyle/>
          <a:p>
            <a:pPr marL="0" indent="0">
              <a:spcBef>
                <a:spcPts val="1200"/>
              </a:spcBef>
              <a:buNone/>
            </a:pPr>
            <a:r>
              <a:rPr lang="en-US" sz="3600" dirty="0"/>
              <a:t/>
            </a:r>
            <a:br>
              <a:rPr lang="en-US" sz="3600" dirty="0"/>
            </a:br>
            <a:r>
              <a:rPr lang="en-US" sz="3600" dirty="0"/>
              <a:t>How is it possible for twins with exactly the same mother and father to look like this?</a:t>
            </a:r>
          </a:p>
        </p:txBody>
      </p:sp>
      <p:pic>
        <p:nvPicPr>
          <p:cNvPr id="8" name="Picture 7" descr="Photo of two girls. One has black hair, dark skin, and brown eyes. The other has blond hair, light skin, and blue ey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799" y="2515688"/>
            <a:ext cx="3559629" cy="3576472"/>
          </a:xfrm>
          <a:prstGeom prst="rect">
            <a:avLst/>
          </a:prstGeom>
        </p:spPr>
      </p:pic>
      <p:sp>
        <p:nvSpPr>
          <p:cNvPr id="7" name="Rectangle 6"/>
          <p:cNvSpPr/>
          <p:nvPr/>
        </p:nvSpPr>
        <p:spPr>
          <a:xfrm>
            <a:off x="654527" y="5547282"/>
            <a:ext cx="6096000" cy="646331"/>
          </a:xfrm>
          <a:prstGeom prst="rect">
            <a:avLst/>
          </a:prstGeom>
        </p:spPr>
        <p:txBody>
          <a:bodyPr>
            <a:spAutoFit/>
          </a:bodyPr>
          <a:lstStyle/>
          <a:p>
            <a:r>
              <a:rPr lang="en-US" dirty="0">
                <a:hlinkClick r:id="rId3" tooltip="Link to a news article about biracial twins with very different phenotypes"/>
              </a:rPr>
              <a:t>https://www.dailymail.co.uk/news/article-5492723/Biracial-twins-reveal-like-growing-one-black-one-white.html</a:t>
            </a:r>
            <a:endParaRPr lang="en-US" dirty="0"/>
          </a:p>
        </p:txBody>
      </p:sp>
    </p:spTree>
    <p:extLst>
      <p:ext uri="{BB962C8B-B14F-4D97-AF65-F5344CB8AC3E}">
        <p14:creationId xmlns:p14="http://schemas.microsoft.com/office/powerpoint/2010/main" val="3813430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of Punnett Square</a:t>
            </a:r>
          </a:p>
        </p:txBody>
      </p:sp>
      <p:graphicFrame>
        <p:nvGraphicFramePr>
          <p:cNvPr id="6" name="Table 5" descr="Table demonstrating a Punnett Square for the offspring of a white flowered parent and a purple flowered parent"/>
          <p:cNvGraphicFramePr>
            <a:graphicFrameLocks noGrp="1"/>
          </p:cNvGraphicFramePr>
          <p:nvPr>
            <p:extLst>
              <p:ext uri="{D42A27DB-BD31-4B8C-83A1-F6EECF244321}">
                <p14:modId xmlns:p14="http://schemas.microsoft.com/office/powerpoint/2010/main" val="2073900112"/>
              </p:ext>
            </p:extLst>
          </p:nvPr>
        </p:nvGraphicFramePr>
        <p:xfrm>
          <a:off x="1551181" y="2633307"/>
          <a:ext cx="9087556" cy="2743200"/>
        </p:xfrm>
        <a:graphic>
          <a:graphicData uri="http://schemas.openxmlformats.org/drawingml/2006/table">
            <a:tbl>
              <a:tblPr firstRow="1" bandRow="1">
                <a:tableStyleId>{5C22544A-7EE6-4342-B048-85BDC9FD1C3A}</a:tableStyleId>
              </a:tblPr>
              <a:tblGrid>
                <a:gridCol w="1772356">
                  <a:extLst>
                    <a:ext uri="{9D8B030D-6E8A-4147-A177-3AD203B41FA5}">
                      <a16:colId xmlns:a16="http://schemas.microsoft.com/office/drawing/2014/main" val="3470692459"/>
                    </a:ext>
                  </a:extLst>
                </a:gridCol>
                <a:gridCol w="2377440">
                  <a:extLst>
                    <a:ext uri="{9D8B030D-6E8A-4147-A177-3AD203B41FA5}">
                      <a16:colId xmlns:a16="http://schemas.microsoft.com/office/drawing/2014/main" val="51900802"/>
                    </a:ext>
                  </a:extLst>
                </a:gridCol>
                <a:gridCol w="2468880">
                  <a:extLst>
                    <a:ext uri="{9D8B030D-6E8A-4147-A177-3AD203B41FA5}">
                      <a16:colId xmlns:a16="http://schemas.microsoft.com/office/drawing/2014/main" val="2406294620"/>
                    </a:ext>
                  </a:extLst>
                </a:gridCol>
                <a:gridCol w="2468880">
                  <a:extLst>
                    <a:ext uri="{9D8B030D-6E8A-4147-A177-3AD203B41FA5}">
                      <a16:colId xmlns:a16="http://schemas.microsoft.com/office/drawing/2014/main" val="1506868472"/>
                    </a:ext>
                  </a:extLst>
                </a:gridCol>
              </a:tblGrid>
              <a:tr h="685800">
                <a:tc>
                  <a:txBody>
                    <a:bodyPr/>
                    <a:lstStyle/>
                    <a:p>
                      <a:endParaRPr lang="en-US" sz="28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2800" i="1" dirty="0">
                          <a:solidFill>
                            <a:schemeClr val="tx1"/>
                          </a:solidFill>
                        </a:rPr>
                        <a:t>White Flowered Parent</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1165743224"/>
                  </a:ext>
                </a:extLst>
              </a:tr>
              <a:tr h="685800">
                <a:tc>
                  <a:txBody>
                    <a:bodyPr/>
                    <a:lstStyle/>
                    <a:p>
                      <a:endParaRPr lang="en-US" sz="2800" dirty="0"/>
                    </a:p>
                  </a:txBody>
                  <a:tcPr anchor="ctr">
                    <a:lnL w="12700" cmpd="sng">
                      <a:noFill/>
                    </a:lnL>
                    <a:lnR w="28575"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800" b="1" i="1" dirty="0"/>
                        <a:t>Parents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800" b="1" dirty="0"/>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800" b="1" dirty="0"/>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218134954"/>
                  </a:ext>
                </a:extLst>
              </a:tr>
              <a:tr h="685800">
                <a:tc rowSpan="2">
                  <a:txBody>
                    <a:bodyPr/>
                    <a:lstStyle/>
                    <a:p>
                      <a:r>
                        <a:rPr lang="en-US" sz="2800" b="1" i="1" dirty="0"/>
                        <a:t>Purple Flowered Parent</a:t>
                      </a: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b="1" dirty="0"/>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800" dirty="0"/>
                        <a:t>Bb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800" dirty="0"/>
                        <a:t>Bb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7441174"/>
                  </a:ext>
                </a:extLst>
              </a:tr>
              <a:tr h="685800">
                <a:tc vMerge="1">
                  <a:txBody>
                    <a:bodyPr/>
                    <a:lstStyle/>
                    <a:p>
                      <a:endParaRPr lang="en-US" dirty="0"/>
                    </a:p>
                  </a:txBody>
                  <a:tcPr/>
                </a:tc>
                <a:tc>
                  <a:txBody>
                    <a:bodyPr/>
                    <a:lstStyle/>
                    <a:p>
                      <a:pPr algn="ctr"/>
                      <a:r>
                        <a:rPr lang="en-US" sz="2800" b="1" dirty="0"/>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800" dirty="0"/>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800" dirty="0"/>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254450730"/>
                  </a:ext>
                </a:extLst>
              </a:tr>
            </a:tbl>
          </a:graphicData>
        </a:graphic>
      </p:graphicFrame>
    </p:spTree>
    <p:extLst>
      <p:ext uri="{BB962C8B-B14F-4D97-AF65-F5344CB8AC3E}">
        <p14:creationId xmlns:p14="http://schemas.microsoft.com/office/powerpoint/2010/main" val="2406695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Reactions, Comments, Questions?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45899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Activity</a:t>
            </a:r>
          </a:p>
        </p:txBody>
      </p:sp>
      <p:sp>
        <p:nvSpPr>
          <p:cNvPr id="3" name="Content Placeholder 2"/>
          <p:cNvSpPr>
            <a:spLocks noGrp="1"/>
          </p:cNvSpPr>
          <p:nvPr>
            <p:ph idx="1"/>
          </p:nvPr>
        </p:nvSpPr>
        <p:spPr/>
        <p:txBody>
          <a:bodyPr>
            <a:normAutofit fontScale="92500" lnSpcReduction="20000"/>
          </a:bodyPr>
          <a:lstStyle/>
          <a:p>
            <a:r>
              <a:rPr lang="en-US" sz="3200" dirty="0"/>
              <a:t>Think about an upcoming lesson objective</a:t>
            </a:r>
          </a:p>
          <a:p>
            <a:r>
              <a:rPr lang="en-US" sz="3200" dirty="0"/>
              <a:t>Link the lesson objective to an overarching essential question that will engage student interest</a:t>
            </a:r>
          </a:p>
          <a:p>
            <a:r>
              <a:rPr lang="en-US" sz="3200" dirty="0"/>
              <a:t>Rewrite the objective in more engaging and student-friendly language that helps to clarify the significance of the objective</a:t>
            </a:r>
          </a:p>
          <a:p>
            <a:r>
              <a:rPr lang="en-US" sz="3200" dirty="0"/>
              <a:t>Plan how you will introduce this verbally and visually to students in the first 5 minutes of class</a:t>
            </a:r>
          </a:p>
        </p:txBody>
      </p:sp>
    </p:spTree>
    <p:extLst>
      <p:ext uri="{BB962C8B-B14F-4D97-AF65-F5344CB8AC3E}">
        <p14:creationId xmlns:p14="http://schemas.microsoft.com/office/powerpoint/2010/main" val="3260642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Our Practice Ideas</a:t>
            </a:r>
          </a:p>
        </p:txBody>
      </p:sp>
      <p:sp>
        <p:nvSpPr>
          <p:cNvPr id="3" name="Content Placeholder 2"/>
          <p:cNvSpPr>
            <a:spLocks noGrp="1"/>
          </p:cNvSpPr>
          <p:nvPr>
            <p:ph sz="half" idx="1"/>
          </p:nvPr>
        </p:nvSpPr>
        <p:spPr>
          <a:xfrm>
            <a:off x="1298448" y="2560320"/>
            <a:ext cx="3904923" cy="3310128"/>
          </a:xfrm>
        </p:spPr>
        <p:txBody>
          <a:bodyPr>
            <a:normAutofit/>
          </a:bodyPr>
          <a:lstStyle/>
          <a:p>
            <a:pPr marL="0" indent="0">
              <a:buNone/>
            </a:pPr>
            <a:r>
              <a:rPr lang="en-US" sz="3200" dirty="0"/>
              <a:t>Teachers share their revised objectives with one other colleague or a small group and give feedback to each other</a:t>
            </a:r>
          </a:p>
        </p:txBody>
      </p:sp>
      <p:pic>
        <p:nvPicPr>
          <p:cNvPr id="5" name="Content Placeholder 5">
            <a:extLst>
              <a:ext uri="{FF2B5EF4-FFF2-40B4-BE49-F238E27FC236}">
                <a16:creationId xmlns:a16="http://schemas.microsoft.com/office/drawing/2014/main" id="{B16F2C96-B07B-4989-A479-7595EF8DCF06}"/>
              </a:ext>
            </a:extLst>
          </p:cNvPr>
          <p:cNvPicPr>
            <a:picLocks noGrp="1" noChangeAspect="1"/>
          </p:cNvPicPr>
          <p:nvPr>
            <p:ph sz="half" idx="2"/>
          </p:nvPr>
        </p:nvPicPr>
        <p:blipFill>
          <a:blip r:embed="rId2">
            <a:extLst>
              <a:ext uri="{837473B0-CC2E-450A-ABE3-18F120FF3D39}">
                <a1611:picAttrSrcUrl xmlns="" xmlns:a1611="http://schemas.microsoft.com/office/drawing/2016/11/main" r:id="rId3"/>
              </a:ext>
            </a:extLst>
          </a:blip>
          <a:stretch>
            <a:fillRect/>
          </a:stretch>
        </p:blipFill>
        <p:spPr>
          <a:xfrm>
            <a:off x="5598018" y="2560321"/>
            <a:ext cx="5301757" cy="2982238"/>
          </a:xfrm>
        </p:spPr>
      </p:pic>
    </p:spTree>
    <p:extLst>
      <p:ext uri="{BB962C8B-B14F-4D97-AF65-F5344CB8AC3E}">
        <p14:creationId xmlns:p14="http://schemas.microsoft.com/office/powerpoint/2010/main" val="436652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Reflection</a:t>
            </a:r>
          </a:p>
        </p:txBody>
      </p:sp>
      <p:sp>
        <p:nvSpPr>
          <p:cNvPr id="3" name="Content Placeholder 2"/>
          <p:cNvSpPr>
            <a:spLocks noGrp="1"/>
          </p:cNvSpPr>
          <p:nvPr>
            <p:ph sz="half" idx="1"/>
          </p:nvPr>
        </p:nvSpPr>
        <p:spPr>
          <a:xfrm>
            <a:off x="1298447" y="2560320"/>
            <a:ext cx="5646639" cy="3310128"/>
          </a:xfrm>
        </p:spPr>
        <p:txBody>
          <a:bodyPr>
            <a:normAutofit/>
          </a:bodyPr>
          <a:lstStyle/>
          <a:p>
            <a:r>
              <a:rPr lang="en-US" dirty="0"/>
              <a:t>How will I use these ideas as I plan for my classroom instruction moving forward?</a:t>
            </a:r>
          </a:p>
          <a:p>
            <a:r>
              <a:rPr lang="en-US" dirty="0"/>
              <a:t>What resources will I need and  how will I access these?</a:t>
            </a:r>
          </a:p>
          <a:p>
            <a:r>
              <a:rPr lang="en-US" dirty="0"/>
              <a:t>How will I plan for further discussions about this with colleagues so we can encourage and help each other?</a:t>
            </a:r>
          </a:p>
        </p:txBody>
      </p:sp>
      <p:pic>
        <p:nvPicPr>
          <p:cNvPr id="5" name="Content Placeholder 7">
            <a:extLst>
              <a:ext uri="{FF2B5EF4-FFF2-40B4-BE49-F238E27FC236}">
                <a16:creationId xmlns:a16="http://schemas.microsoft.com/office/drawing/2014/main" id="{C8084F28-66E7-448A-ACA1-BFBDB6D86597}"/>
              </a:ext>
            </a:extLst>
          </p:cNvPr>
          <p:cNvPicPr>
            <a:picLocks noGrp="1" noChangeAspect="1"/>
          </p:cNvPicPr>
          <p:nvPr>
            <p:ph sz="half" idx="2"/>
          </p:nvPr>
        </p:nvPicPr>
        <p:blipFill>
          <a:blip r:embed="rId2">
            <a:extLst>
              <a:ext uri="{837473B0-CC2E-450A-ABE3-18F120FF3D39}">
                <a1611:picAttrSrcUrl xmlns="" xmlns:a1611="http://schemas.microsoft.com/office/drawing/2016/11/main" r:id="rId3"/>
              </a:ext>
            </a:extLst>
          </a:blip>
          <a:stretch>
            <a:fillRect/>
          </a:stretch>
        </p:blipFill>
        <p:spPr>
          <a:xfrm>
            <a:off x="7078586" y="2702428"/>
            <a:ext cx="3668788" cy="2751591"/>
          </a:xfrm>
        </p:spPr>
      </p:pic>
      <p:sp>
        <p:nvSpPr>
          <p:cNvPr id="6" name="TextBox 5">
            <a:extLst>
              <a:ext uri="{FF2B5EF4-FFF2-40B4-BE49-F238E27FC236}">
                <a16:creationId xmlns:a16="http://schemas.microsoft.com/office/drawing/2014/main" id="{A79636FA-9C0D-4BE0-9E2F-0D4BD41993E1}"/>
              </a:ext>
            </a:extLst>
          </p:cNvPr>
          <p:cNvSpPr txBox="1"/>
          <p:nvPr/>
        </p:nvSpPr>
        <p:spPr>
          <a:xfrm>
            <a:off x="7078586" y="5480711"/>
            <a:ext cx="5683971" cy="230832"/>
          </a:xfrm>
          <a:prstGeom prst="rect">
            <a:avLst/>
          </a:prstGeom>
          <a:noFill/>
        </p:spPr>
        <p:txBody>
          <a:bodyPr wrap="square" rtlCol="0">
            <a:spAutoFit/>
          </a:bodyPr>
          <a:lstStyle/>
          <a:p>
            <a:r>
              <a:rPr lang="en-US" sz="900" dirty="0">
                <a:hlinkClick r:id="rId3" tooltip="http://bobolitica.blogspot.com/2014/07/o-que-te-faz-original-no-mundo.html"/>
              </a:rPr>
              <a:t>This Photo</a:t>
            </a:r>
            <a:r>
              <a:rPr lang="en-US" sz="900" dirty="0"/>
              <a:t> by Unknown Author is licensed under </a:t>
            </a:r>
            <a:r>
              <a:rPr lang="en-US" sz="900" dirty="0">
                <a:hlinkClick r:id="rId4" tooltip="https://creativecommons.org/licenses/by-nd/3.0/"/>
              </a:rPr>
              <a:t>CC BY-ND</a:t>
            </a:r>
            <a:endParaRPr lang="en-US" sz="900" dirty="0"/>
          </a:p>
        </p:txBody>
      </p:sp>
    </p:spTree>
    <p:extLst>
      <p:ext uri="{BB962C8B-B14F-4D97-AF65-F5344CB8AC3E}">
        <p14:creationId xmlns:p14="http://schemas.microsoft.com/office/powerpoint/2010/main" val="1237493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Five colored circles, each listing one of the five motivation components in the BRACE acronym"/>
          <p:cNvGraphicFramePr>
            <a:graphicFrameLocks/>
          </p:cNvGraphicFramePr>
          <p:nvPr>
            <p:extLst/>
          </p:nvPr>
        </p:nvGraphicFramePr>
        <p:xfrm>
          <a:off x="261257" y="1701800"/>
          <a:ext cx="11651343" cy="447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631031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Going?</a:t>
            </a:r>
          </a:p>
        </p:txBody>
      </p:sp>
      <p:sp>
        <p:nvSpPr>
          <p:cNvPr id="3" name="Content Placeholder 2"/>
          <p:cNvSpPr>
            <a:spLocks noGrp="1"/>
          </p:cNvSpPr>
          <p:nvPr>
            <p:ph idx="1"/>
          </p:nvPr>
        </p:nvSpPr>
        <p:spPr>
          <a:xfrm>
            <a:off x="1295401" y="2556932"/>
            <a:ext cx="9601196" cy="3441097"/>
          </a:xfrm>
        </p:spPr>
        <p:txBody>
          <a:bodyPr>
            <a:normAutofit fontScale="92500" lnSpcReduction="10000"/>
          </a:bodyPr>
          <a:lstStyle/>
          <a:p>
            <a:pPr marL="0" indent="0">
              <a:buNone/>
            </a:pPr>
            <a:r>
              <a:rPr lang="en-US" b="1" dirty="0"/>
              <a:t>Guiding Question:</a:t>
            </a:r>
          </a:p>
          <a:p>
            <a:pPr marL="0" indent="0">
              <a:buNone/>
            </a:pPr>
            <a:r>
              <a:rPr lang="en-US" dirty="0"/>
              <a:t>How can we engage students’ interest each day throughout the unit so that they will understand how everything they are learning fits into the big picture and will exert the effort required to grow in mastery of content and skills?</a:t>
            </a:r>
          </a:p>
          <a:p>
            <a:pPr marL="0" indent="0">
              <a:spcBef>
                <a:spcPts val="3600"/>
              </a:spcBef>
              <a:buNone/>
            </a:pPr>
            <a:r>
              <a:rPr lang="en-US" b="1" dirty="0"/>
              <a:t>Objective for Today’s PD:</a:t>
            </a:r>
          </a:p>
          <a:p>
            <a:pPr marL="0" indent="0">
              <a:buNone/>
            </a:pPr>
            <a:r>
              <a:rPr lang="en-US" dirty="0"/>
              <a:t>We can link overarching essential questions to more specific “guiding questions” for each lesson and translate abstract content and skill standards into engaging lesson objectives that communicate how the intended learning is relevant to students’ lives</a:t>
            </a:r>
          </a:p>
          <a:p>
            <a:pPr marL="0" indent="0">
              <a:buNone/>
            </a:pPr>
            <a:endParaRPr lang="en-US" dirty="0"/>
          </a:p>
        </p:txBody>
      </p:sp>
    </p:spTree>
    <p:extLst>
      <p:ext uri="{BB962C8B-B14F-4D97-AF65-F5344CB8AC3E}">
        <p14:creationId xmlns:p14="http://schemas.microsoft.com/office/powerpoint/2010/main" val="3582852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sz="4400" dirty="0"/>
              <a:t>Translating the BIG QUESTION</a:t>
            </a:r>
          </a:p>
          <a:p>
            <a:pPr marL="968375" indent="0">
              <a:buNone/>
            </a:pPr>
            <a:r>
              <a:rPr lang="en-US" sz="4400" dirty="0"/>
              <a:t>into a specific BIG QUESTION related to the lesson objective</a:t>
            </a:r>
          </a:p>
          <a:p>
            <a:pPr marL="1828800" indent="0">
              <a:buNone/>
            </a:pPr>
            <a:r>
              <a:rPr lang="en-US" sz="4400" dirty="0"/>
              <a:t>and ensuring that the objective is relevant to students’ lives.</a:t>
            </a:r>
          </a:p>
        </p:txBody>
      </p:sp>
    </p:spTree>
    <p:extLst>
      <p:ext uri="{BB962C8B-B14F-4D97-AF65-F5344CB8AC3E}">
        <p14:creationId xmlns:p14="http://schemas.microsoft.com/office/powerpoint/2010/main" val="521229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Essential Question?</a:t>
            </a:r>
          </a:p>
        </p:txBody>
      </p:sp>
      <p:sp>
        <p:nvSpPr>
          <p:cNvPr id="3" name="Content Placeholder 2"/>
          <p:cNvSpPr>
            <a:spLocks noGrp="1"/>
          </p:cNvSpPr>
          <p:nvPr>
            <p:ph idx="1"/>
          </p:nvPr>
        </p:nvSpPr>
        <p:spPr>
          <a:xfrm>
            <a:off x="1295401" y="2556932"/>
            <a:ext cx="9601196" cy="3898298"/>
          </a:xfrm>
        </p:spPr>
        <p:txBody>
          <a:bodyPr>
            <a:normAutofit fontScale="92500"/>
          </a:bodyPr>
          <a:lstStyle/>
          <a:p>
            <a:pPr marL="0" indent="0">
              <a:spcBef>
                <a:spcPts val="400"/>
              </a:spcBef>
              <a:spcAft>
                <a:spcPts val="400"/>
              </a:spcAft>
              <a:buNone/>
            </a:pPr>
            <a:r>
              <a:rPr lang="en-US" dirty="0"/>
              <a:t>An essential question:</a:t>
            </a:r>
          </a:p>
          <a:p>
            <a:pPr>
              <a:spcBef>
                <a:spcPts val="400"/>
              </a:spcBef>
              <a:spcAft>
                <a:spcPts val="400"/>
              </a:spcAft>
            </a:pPr>
            <a:r>
              <a:rPr lang="en-US" dirty="0"/>
              <a:t>is open ended; has no simple “right answer.” </a:t>
            </a:r>
          </a:p>
          <a:p>
            <a:pPr>
              <a:spcBef>
                <a:spcPts val="400"/>
              </a:spcBef>
              <a:spcAft>
                <a:spcPts val="400"/>
              </a:spcAft>
            </a:pPr>
            <a:r>
              <a:rPr lang="en-US" dirty="0"/>
              <a:t>is meant to be investigated, argued, looked at from different points of view. </a:t>
            </a:r>
          </a:p>
          <a:p>
            <a:pPr>
              <a:spcBef>
                <a:spcPts val="400"/>
              </a:spcBef>
              <a:spcAft>
                <a:spcPts val="400"/>
              </a:spcAft>
            </a:pPr>
            <a:r>
              <a:rPr lang="en-US" dirty="0"/>
              <a:t>encourages active “meaning making” by the learner about important ideas. </a:t>
            </a:r>
          </a:p>
          <a:p>
            <a:pPr>
              <a:spcBef>
                <a:spcPts val="400"/>
              </a:spcBef>
              <a:spcAft>
                <a:spcPts val="400"/>
              </a:spcAft>
            </a:pPr>
            <a:r>
              <a:rPr lang="en-US" dirty="0"/>
              <a:t>raises other important questions. </a:t>
            </a:r>
          </a:p>
          <a:p>
            <a:pPr>
              <a:spcBef>
                <a:spcPts val="400"/>
              </a:spcBef>
              <a:spcAft>
                <a:spcPts val="400"/>
              </a:spcAft>
            </a:pPr>
            <a:r>
              <a:rPr lang="en-US" dirty="0"/>
              <a:t>naturally arises in everyday life, and/or in “doing” the subject. </a:t>
            </a:r>
          </a:p>
          <a:p>
            <a:pPr>
              <a:spcBef>
                <a:spcPts val="400"/>
              </a:spcBef>
              <a:spcAft>
                <a:spcPts val="400"/>
              </a:spcAft>
            </a:pPr>
            <a:r>
              <a:rPr lang="en-US" dirty="0"/>
              <a:t>constantly and appropriately recurs; it can fruitfully be asked and re-asked over time. </a:t>
            </a:r>
          </a:p>
          <a:p>
            <a:pPr marL="0" indent="0" algn="r">
              <a:spcBef>
                <a:spcPts val="400"/>
              </a:spcBef>
              <a:spcAft>
                <a:spcPts val="400"/>
              </a:spcAft>
              <a:buNone/>
            </a:pPr>
            <a:r>
              <a:rPr lang="en-US" sz="1700" dirty="0"/>
              <a:t/>
            </a:r>
            <a:br>
              <a:rPr lang="en-US" sz="1700" dirty="0"/>
            </a:br>
            <a:r>
              <a:rPr lang="en-US" sz="1700" dirty="0"/>
              <a:t>(From </a:t>
            </a:r>
            <a:r>
              <a:rPr lang="en-US" sz="1700" dirty="0" err="1"/>
              <a:t>McTighe</a:t>
            </a:r>
            <a:r>
              <a:rPr lang="en-US" sz="1700" dirty="0"/>
              <a:t>,  Understanding by Design)</a:t>
            </a:r>
          </a:p>
          <a:p>
            <a:pPr marL="0" indent="0" algn="r">
              <a:spcBef>
                <a:spcPts val="400"/>
              </a:spcBef>
              <a:spcAft>
                <a:spcPts val="400"/>
              </a:spcAft>
              <a:buNone/>
            </a:pPr>
            <a:endParaRPr lang="en-US" dirty="0"/>
          </a:p>
        </p:txBody>
      </p:sp>
    </p:spTree>
    <p:extLst>
      <p:ext uri="{BB962C8B-B14F-4D97-AF65-F5344CB8AC3E}">
        <p14:creationId xmlns:p14="http://schemas.microsoft.com/office/powerpoint/2010/main" val="1466945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Example Essential Questions for Science</a:t>
            </a:r>
          </a:p>
        </p:txBody>
      </p:sp>
      <p:sp>
        <p:nvSpPr>
          <p:cNvPr id="3" name="Content Placeholder 2"/>
          <p:cNvSpPr>
            <a:spLocks noGrp="1"/>
          </p:cNvSpPr>
          <p:nvPr>
            <p:ph idx="1"/>
          </p:nvPr>
        </p:nvSpPr>
        <p:spPr/>
        <p:txBody>
          <a:bodyPr>
            <a:normAutofit fontScale="92500" lnSpcReduction="10000"/>
          </a:bodyPr>
          <a:lstStyle/>
          <a:p>
            <a:r>
              <a:rPr lang="en-US" sz="2400" dirty="0"/>
              <a:t>Why do living things (like me) look the way they do and have the characteristics they do? What do we know about controlling these characteristics before things come into being?</a:t>
            </a:r>
          </a:p>
          <a:p>
            <a:r>
              <a:rPr lang="en-US" sz="2400" dirty="0"/>
              <a:t>How do the structure and behavior patterns of organisms enable them to survive?</a:t>
            </a:r>
          </a:p>
          <a:p>
            <a:r>
              <a:rPr lang="en-US" sz="2400" dirty="0"/>
              <a:t>How do living things obtain and use energy?</a:t>
            </a:r>
          </a:p>
          <a:p>
            <a:r>
              <a:rPr lang="en-US" sz="2400" dirty="0"/>
              <a:t>How and why do machines make work easier?</a:t>
            </a:r>
          </a:p>
          <a:p>
            <a:r>
              <a:rPr lang="en-US" sz="2400" dirty="0"/>
              <a:t>How can science explain and predict things and events in the universe?</a:t>
            </a:r>
          </a:p>
          <a:p>
            <a:r>
              <a:rPr lang="en-US" sz="2400" dirty="0"/>
              <a:t>How do organisms survive in harsh or changing environments?</a:t>
            </a:r>
          </a:p>
        </p:txBody>
      </p:sp>
    </p:spTree>
    <p:extLst>
      <p:ext uri="{BB962C8B-B14F-4D97-AF65-F5344CB8AC3E}">
        <p14:creationId xmlns:p14="http://schemas.microsoft.com/office/powerpoint/2010/main" val="303957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 Translation</a:t>
            </a:r>
          </a:p>
        </p:txBody>
      </p:sp>
      <p:sp>
        <p:nvSpPr>
          <p:cNvPr id="3" name="Content Placeholder 2"/>
          <p:cNvSpPr>
            <a:spLocks noGrp="1"/>
          </p:cNvSpPr>
          <p:nvPr>
            <p:ph idx="1"/>
          </p:nvPr>
        </p:nvSpPr>
        <p:spPr>
          <a:xfrm>
            <a:off x="1295401" y="2556932"/>
            <a:ext cx="9601196" cy="904725"/>
          </a:xfrm>
        </p:spPr>
        <p:txBody>
          <a:bodyPr>
            <a:noAutofit/>
          </a:bodyPr>
          <a:lstStyle/>
          <a:p>
            <a:pPr marL="0" indent="0">
              <a:buNone/>
            </a:pPr>
            <a:r>
              <a:rPr lang="en-US" sz="2800" dirty="0"/>
              <a:t>How can we relate the following lesson objective to an essential question for the unit:</a:t>
            </a:r>
          </a:p>
        </p:txBody>
      </p:sp>
      <p:sp>
        <p:nvSpPr>
          <p:cNvPr id="4" name="Content Placeholder 2"/>
          <p:cNvSpPr txBox="1">
            <a:spLocks/>
          </p:cNvSpPr>
          <p:nvPr/>
        </p:nvSpPr>
        <p:spPr>
          <a:xfrm>
            <a:off x="1295402" y="4832039"/>
            <a:ext cx="9601196" cy="90472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2800" dirty="0"/>
              <a:t>How can we translate the lesson objective into language that communicates its significance to students’ lives?</a:t>
            </a:r>
          </a:p>
        </p:txBody>
      </p:sp>
      <p:sp>
        <p:nvSpPr>
          <p:cNvPr id="5" name="TextBox 4"/>
          <p:cNvSpPr txBox="1"/>
          <p:nvPr/>
        </p:nvSpPr>
        <p:spPr>
          <a:xfrm>
            <a:off x="1507272" y="3732590"/>
            <a:ext cx="9177453" cy="830997"/>
          </a:xfrm>
          <a:prstGeom prst="rect">
            <a:avLst/>
          </a:prstGeom>
          <a:solidFill>
            <a:srgbClr val="FFF4E7"/>
          </a:solidFill>
        </p:spPr>
        <p:txBody>
          <a:bodyPr wrap="square" rtlCol="0">
            <a:spAutoFit/>
          </a:bodyPr>
          <a:lstStyle/>
          <a:p>
            <a:r>
              <a:rPr lang="en-US" sz="2800" dirty="0"/>
              <a:t>SWBAT</a:t>
            </a:r>
            <a:r>
              <a:rPr lang="en-US" sz="2000" dirty="0"/>
              <a:t> draw, complete, interpret, calculate the probabilities, and figure ratios for single trait crosses with complete dominance interaction.</a:t>
            </a:r>
          </a:p>
        </p:txBody>
      </p:sp>
    </p:spTree>
    <p:extLst>
      <p:ext uri="{BB962C8B-B14F-4D97-AF65-F5344CB8AC3E}">
        <p14:creationId xmlns:p14="http://schemas.microsoft.com/office/powerpoint/2010/main" val="1215163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Planning Step 1: Connect the Overarching Essential Question to the Specific Lesson</a:t>
            </a:r>
          </a:p>
        </p:txBody>
      </p:sp>
      <p:sp>
        <p:nvSpPr>
          <p:cNvPr id="3" name="Content Placeholder 2"/>
          <p:cNvSpPr>
            <a:spLocks noGrp="1"/>
          </p:cNvSpPr>
          <p:nvPr>
            <p:ph idx="1"/>
          </p:nvPr>
        </p:nvSpPr>
        <p:spPr/>
        <p:txBody>
          <a:bodyPr>
            <a:normAutofit/>
          </a:bodyPr>
          <a:lstStyle/>
          <a:p>
            <a:pPr marL="0" indent="0">
              <a:buNone/>
            </a:pPr>
            <a:r>
              <a:rPr lang="en-US" sz="3600" dirty="0"/>
              <a:t>Why do living things (like me) look the way they do and have the characteristics they do?</a:t>
            </a:r>
          </a:p>
        </p:txBody>
      </p:sp>
    </p:spTree>
    <p:extLst>
      <p:ext uri="{BB962C8B-B14F-4D97-AF65-F5344CB8AC3E}">
        <p14:creationId xmlns:p14="http://schemas.microsoft.com/office/powerpoint/2010/main" val="309900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Planning Step 2: Rewrite Objective into Student-Friendly “I Can” Statements</a:t>
            </a:r>
          </a:p>
        </p:txBody>
      </p:sp>
      <p:sp>
        <p:nvSpPr>
          <p:cNvPr id="3" name="Content Placeholder 2"/>
          <p:cNvSpPr>
            <a:spLocks noGrp="1"/>
          </p:cNvSpPr>
          <p:nvPr>
            <p:ph idx="1"/>
          </p:nvPr>
        </p:nvSpPr>
        <p:spPr>
          <a:xfrm>
            <a:off x="3276600" y="3329821"/>
            <a:ext cx="7619997" cy="3114525"/>
          </a:xfrm>
        </p:spPr>
        <p:txBody>
          <a:bodyPr>
            <a:normAutofit/>
          </a:bodyPr>
          <a:lstStyle/>
          <a:p>
            <a:pPr marL="1317625" indent="-1317625">
              <a:buNone/>
            </a:pPr>
            <a:r>
              <a:rPr lang="en-US" dirty="0"/>
              <a:t>Objective:	I can use a “Punnett Square” tool to:</a:t>
            </a:r>
          </a:p>
          <a:p>
            <a:pPr marL="1317625" indent="-1317625">
              <a:buNone/>
            </a:pPr>
            <a:r>
              <a:rPr lang="en-US" dirty="0"/>
              <a:t>	A)  Determine the possible characteristics (genotypes and phenotypes) of the offspring of two living beings (parents);</a:t>
            </a:r>
          </a:p>
          <a:p>
            <a:pPr marL="1317625" indent="-1317625">
              <a:buNone/>
            </a:pPr>
            <a:r>
              <a:rPr lang="en-US" dirty="0"/>
              <a:t>	B)  Calculate the probability that offspring will have certain characteristics (genotypes and phenotypes)</a:t>
            </a:r>
          </a:p>
          <a:p>
            <a:pPr marL="0" indent="0">
              <a:buNone/>
            </a:pPr>
            <a:endParaRPr lang="en-US" dirty="0"/>
          </a:p>
        </p:txBody>
      </p:sp>
      <p:pic>
        <p:nvPicPr>
          <p:cNvPr id="4" name="Picture 3">
            <a:extLst>
              <a:ext uri="{FF2B5EF4-FFF2-40B4-BE49-F238E27FC236}">
                <a16:creationId xmlns:a16="http://schemas.microsoft.com/office/drawing/2014/main" id="{64205F25-56BF-479C-AF40-80A64602E504}"/>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1491344" y="3882992"/>
            <a:ext cx="2715491" cy="1574985"/>
          </a:xfrm>
          <a:prstGeom prst="rect">
            <a:avLst/>
          </a:prstGeom>
        </p:spPr>
      </p:pic>
      <p:sp>
        <p:nvSpPr>
          <p:cNvPr id="5" name="TextBox 4">
            <a:extLst>
              <a:ext uri="{FF2B5EF4-FFF2-40B4-BE49-F238E27FC236}">
                <a16:creationId xmlns:a16="http://schemas.microsoft.com/office/drawing/2014/main" id="{DD2E9EC5-128E-4721-9A49-B0F7E90669AA}"/>
              </a:ext>
            </a:extLst>
          </p:cNvPr>
          <p:cNvSpPr txBox="1"/>
          <p:nvPr/>
        </p:nvSpPr>
        <p:spPr>
          <a:xfrm>
            <a:off x="1380507" y="5391752"/>
            <a:ext cx="2715491" cy="369332"/>
          </a:xfrm>
          <a:prstGeom prst="rect">
            <a:avLst/>
          </a:prstGeom>
          <a:noFill/>
        </p:spPr>
        <p:txBody>
          <a:bodyPr wrap="square" rtlCol="0">
            <a:spAutoFit/>
          </a:bodyPr>
          <a:lstStyle/>
          <a:p>
            <a:r>
              <a:rPr lang="en-US" sz="900">
                <a:hlinkClick r:id="rId3" tooltip="http://www.picserver.org/t/transform.html"/>
              </a:rPr>
              <a:t>This Photo</a:t>
            </a:r>
            <a:r>
              <a:rPr lang="en-US" sz="900"/>
              <a:t> by Unknown Author is licensed under </a:t>
            </a:r>
            <a:r>
              <a:rPr lang="en-US" sz="900">
                <a:hlinkClick r:id="rId4" tooltip="https://creativecommons.org/licenses/by-sa/3.0/"/>
              </a:rPr>
              <a:t>CC BY-SA</a:t>
            </a:r>
            <a:endParaRPr lang="en-US" sz="900"/>
          </a:p>
        </p:txBody>
      </p:sp>
      <p:sp>
        <p:nvSpPr>
          <p:cNvPr id="6" name="TextBox 5"/>
          <p:cNvSpPr txBox="1"/>
          <p:nvPr/>
        </p:nvSpPr>
        <p:spPr>
          <a:xfrm>
            <a:off x="1507273" y="2494826"/>
            <a:ext cx="9177453" cy="830997"/>
          </a:xfrm>
          <a:prstGeom prst="rect">
            <a:avLst/>
          </a:prstGeom>
          <a:solidFill>
            <a:srgbClr val="FFF4E7"/>
          </a:solidFill>
        </p:spPr>
        <p:txBody>
          <a:bodyPr wrap="square" rtlCol="0">
            <a:spAutoFit/>
          </a:bodyPr>
          <a:lstStyle/>
          <a:p>
            <a:r>
              <a:rPr lang="en-US" sz="2800" dirty="0"/>
              <a:t>SWBAT</a:t>
            </a:r>
            <a:r>
              <a:rPr lang="en-US" sz="2000" dirty="0"/>
              <a:t> draw, complete, interpret, calculate the probabilities, and figure ratios for single trait crosses with complete dominance interaction.</a:t>
            </a:r>
          </a:p>
        </p:txBody>
      </p:sp>
    </p:spTree>
    <p:extLst>
      <p:ext uri="{BB962C8B-B14F-4D97-AF65-F5344CB8AC3E}">
        <p14:creationId xmlns:p14="http://schemas.microsoft.com/office/powerpoint/2010/main" val="385156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21954</TotalTime>
  <Words>852</Words>
  <Application>Microsoft Office PowerPoint</Application>
  <PresentationFormat>Widescreen</PresentationFormat>
  <Paragraphs>88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Garamond</vt:lpstr>
      <vt:lpstr>Organic</vt:lpstr>
      <vt:lpstr>Linking Essential Questions to Engaging Lesson Objectives</vt:lpstr>
      <vt:lpstr>PowerPoint Presentation</vt:lpstr>
      <vt:lpstr>Where Are We Going?</vt:lpstr>
      <vt:lpstr>PowerPoint Presentation</vt:lpstr>
      <vt:lpstr>What Is an Essential Question?</vt:lpstr>
      <vt:lpstr>Example Essential Questions for Science</vt:lpstr>
      <vt:lpstr>Lesson Objective Translation</vt:lpstr>
      <vt:lpstr>Planning Step 1: Connect the Overarching Essential Question to the Specific Lesson</vt:lpstr>
      <vt:lpstr>Planning Step 2: Rewrite Objective into Student-Friendly “I Can” Statements</vt:lpstr>
      <vt:lpstr>Planning Step 3: Connect Skill to  Students’ Lives</vt:lpstr>
      <vt:lpstr>Planning Step 4: How to Creatively Introduce Essential Question and Objective to Students</vt:lpstr>
      <vt:lpstr>Grabbing Students’ Interest</vt:lpstr>
      <vt:lpstr>Example of Punnett Square</vt:lpstr>
      <vt:lpstr>Reactions, Comments, Questions?</vt:lpstr>
      <vt:lpstr>Application Activity</vt:lpstr>
      <vt:lpstr>Sharing Our Practice Ideas</vt:lpstr>
      <vt:lpstr>Teacher Reflection</vt:lpstr>
    </vt:vector>
  </TitlesOfParts>
  <Company>CSOS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essential questions to guide instructions</dc:title>
  <dc:creator>Stephanie Fakharzadeh</dc:creator>
  <cp:lastModifiedBy>Emily Clark</cp:lastModifiedBy>
  <cp:revision>83</cp:revision>
  <dcterms:created xsi:type="dcterms:W3CDTF">2016-07-22T18:19:59Z</dcterms:created>
  <dcterms:modified xsi:type="dcterms:W3CDTF">2020-03-23T19:43:02Z</dcterms:modified>
</cp:coreProperties>
</file>