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6"/>
  </p:notesMasterIdLst>
  <p:sldIdLst>
    <p:sldId id="289" r:id="rId2"/>
    <p:sldId id="301" r:id="rId3"/>
    <p:sldId id="291" r:id="rId4"/>
    <p:sldId id="280" r:id="rId5"/>
    <p:sldId id="292" r:id="rId6"/>
    <p:sldId id="293" r:id="rId7"/>
    <p:sldId id="294" r:id="rId8"/>
    <p:sldId id="295" r:id="rId9"/>
    <p:sldId id="296" r:id="rId10"/>
    <p:sldId id="297" r:id="rId11"/>
    <p:sldId id="298" r:id="rId12"/>
    <p:sldId id="278" r:id="rId13"/>
    <p:sldId id="299" r:id="rId14"/>
    <p:sldId id="30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95119" autoAdjust="0"/>
  </p:normalViewPr>
  <p:slideViewPr>
    <p:cSldViewPr snapToGrid="0">
      <p:cViewPr varScale="1">
        <p:scale>
          <a:sx n="80" d="100"/>
          <a:sy n="80"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9D3B4-FCE8-41E6-A511-1ACE495A9445}"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D93B-3407-4287-A492-BBDE397ABD50}" type="slidenum">
              <a:rPr lang="en-US" smtClean="0"/>
              <a:t>‹#›</a:t>
            </a:fld>
            <a:endParaRPr lang="en-US"/>
          </a:p>
        </p:txBody>
      </p:sp>
    </p:spTree>
    <p:extLst>
      <p:ext uri="{BB962C8B-B14F-4D97-AF65-F5344CB8AC3E}">
        <p14:creationId xmlns:p14="http://schemas.microsoft.com/office/powerpoint/2010/main" val="206725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6/15/2020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19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046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14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8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828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76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89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00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8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16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24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103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57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66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97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52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6/15/2020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87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ausd.us/Page/2124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Linking Essential Questions to Engaging Lesson Objectives</a:t>
            </a:r>
          </a:p>
        </p:txBody>
      </p:sp>
      <p:sp>
        <p:nvSpPr>
          <p:cNvPr id="3" name="Subtitle 2"/>
          <p:cNvSpPr>
            <a:spLocks noGrp="1"/>
          </p:cNvSpPr>
          <p:nvPr>
            <p:ph type="subTitle" idx="1"/>
          </p:nvPr>
        </p:nvSpPr>
        <p:spPr/>
        <p:txBody>
          <a:bodyPr>
            <a:normAutofit/>
          </a:bodyPr>
          <a:lstStyle/>
          <a:p>
            <a:r>
              <a:rPr lang="en-US" sz="3200" dirty="0"/>
              <a:t>Focusing on History Instruction</a:t>
            </a:r>
          </a:p>
        </p:txBody>
      </p:sp>
      <p:pic>
        <p:nvPicPr>
          <p:cNvPr id="4" name="Picture 3"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5" name="Picture 4"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296345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3: Connect Skill to </a:t>
            </a:r>
            <a:br>
              <a:rPr lang="en-US" dirty="0"/>
            </a:br>
            <a:r>
              <a:rPr lang="en-US" dirty="0"/>
              <a:t>Students’ Lives</a:t>
            </a:r>
          </a:p>
        </p:txBody>
      </p:sp>
      <p:sp>
        <p:nvSpPr>
          <p:cNvPr id="3" name="Content Placeholder 2"/>
          <p:cNvSpPr>
            <a:spLocks noGrp="1"/>
          </p:cNvSpPr>
          <p:nvPr>
            <p:ph idx="1"/>
          </p:nvPr>
        </p:nvSpPr>
        <p:spPr/>
        <p:txBody>
          <a:bodyPr>
            <a:normAutofit/>
          </a:bodyPr>
          <a:lstStyle/>
          <a:p>
            <a:pPr marL="0" indent="0">
              <a:buNone/>
            </a:pPr>
            <a:r>
              <a:rPr lang="en-US" sz="2800" dirty="0"/>
              <a:t>This will help understand my rights and those of others as U.S. citizens, which will help make me more effective in advocating for my rights and those of others. </a:t>
            </a:r>
          </a:p>
        </p:txBody>
      </p:sp>
    </p:spTree>
    <p:extLst>
      <p:ext uri="{BB962C8B-B14F-4D97-AF65-F5344CB8AC3E}">
        <p14:creationId xmlns:p14="http://schemas.microsoft.com/office/powerpoint/2010/main" val="25108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4: How to Creatively Introduce Essential Question and Objective to Students</a:t>
            </a:r>
          </a:p>
        </p:txBody>
      </p:sp>
      <p:sp>
        <p:nvSpPr>
          <p:cNvPr id="3" name="Content Placeholder 2"/>
          <p:cNvSpPr>
            <a:spLocks noGrp="1"/>
          </p:cNvSpPr>
          <p:nvPr>
            <p:ph idx="1"/>
          </p:nvPr>
        </p:nvSpPr>
        <p:spPr/>
        <p:txBody>
          <a:bodyPr>
            <a:normAutofit lnSpcReduction="10000"/>
          </a:bodyPr>
          <a:lstStyle/>
          <a:p>
            <a:pPr marL="0" indent="0">
              <a:buNone/>
            </a:pPr>
            <a:r>
              <a:rPr lang="en-US" dirty="0"/>
              <a:t>Suggestions for introducing Steps 1-3 to students in an engaging and interesting way:</a:t>
            </a:r>
          </a:p>
          <a:p>
            <a:r>
              <a:rPr lang="en-US" dirty="0"/>
              <a:t>Use your opener/warm-up to have students draw on their knowledge related to the essential question</a:t>
            </a:r>
          </a:p>
          <a:p>
            <a:r>
              <a:rPr lang="en-US" dirty="0"/>
              <a:t>Explain how what students are doing in today’s lesson helps them answer the essential question and helps build skills they need for the future</a:t>
            </a:r>
          </a:p>
          <a:p>
            <a:r>
              <a:rPr lang="en-US" dirty="0"/>
              <a:t>Have an exit ticket or closing activity that has students connect what they learned with what they thought at the start</a:t>
            </a:r>
          </a:p>
        </p:txBody>
      </p:sp>
    </p:spTree>
    <p:extLst>
      <p:ext uri="{BB962C8B-B14F-4D97-AF65-F5344CB8AC3E}">
        <p14:creationId xmlns:p14="http://schemas.microsoft.com/office/powerpoint/2010/main" val="101312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Comments, Questions?</a:t>
            </a:r>
          </a:p>
        </p:txBody>
      </p:sp>
    </p:spTree>
    <p:extLst>
      <p:ext uri="{BB962C8B-B14F-4D97-AF65-F5344CB8AC3E}">
        <p14:creationId xmlns:p14="http://schemas.microsoft.com/office/powerpoint/2010/main" val="62617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Pair-Share Activity</a:t>
            </a:r>
          </a:p>
        </p:txBody>
      </p:sp>
      <p:sp>
        <p:nvSpPr>
          <p:cNvPr id="3" name="Content Placeholder 2"/>
          <p:cNvSpPr>
            <a:spLocks noGrp="1"/>
          </p:cNvSpPr>
          <p:nvPr>
            <p:ph idx="1"/>
          </p:nvPr>
        </p:nvSpPr>
        <p:spPr/>
        <p:txBody>
          <a:bodyPr>
            <a:normAutofit fontScale="92500" lnSpcReduction="20000"/>
          </a:bodyPr>
          <a:lstStyle/>
          <a:p>
            <a:r>
              <a:rPr lang="en-US" dirty="0"/>
              <a:t>Select one of the “Sample Lesson Objectives” from the distributed list (or one of your own choosing).  Use the steps we modeled.</a:t>
            </a:r>
          </a:p>
          <a:p>
            <a:r>
              <a:rPr lang="en-US" dirty="0"/>
              <a:t>Decide how well you think it engages student interest in the lesson and communicates effectively to students.</a:t>
            </a:r>
          </a:p>
          <a:p>
            <a:r>
              <a:rPr lang="en-US" dirty="0"/>
              <a:t>Write a more specific version of the overarching unit essential question that would relate well to the lesson and engage student interest.</a:t>
            </a:r>
          </a:p>
          <a:p>
            <a:r>
              <a:rPr lang="en-US" dirty="0"/>
              <a:t>Re-write the objective in more engaging and student-friendly language that helps to clarify the significance of the objective.</a:t>
            </a:r>
          </a:p>
          <a:p>
            <a:r>
              <a:rPr lang="en-US" dirty="0"/>
              <a:t>Plan how to creatively introduce essential question and objective to your students.</a:t>
            </a:r>
          </a:p>
        </p:txBody>
      </p:sp>
    </p:spTree>
    <p:extLst>
      <p:ext uri="{BB962C8B-B14F-4D97-AF65-F5344CB8AC3E}">
        <p14:creationId xmlns:p14="http://schemas.microsoft.com/office/powerpoint/2010/main" val="255647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000" dirty="0"/>
              <a:t>Group share out and discussion time</a:t>
            </a:r>
          </a:p>
          <a:p>
            <a:pPr algn="ctr"/>
            <a:endParaRPr lang="en-US" sz="4000" dirty="0"/>
          </a:p>
          <a:p>
            <a:pPr marL="0" indent="0" algn="ctr">
              <a:buNone/>
            </a:pPr>
            <a:r>
              <a:rPr lang="en-US" sz="4000" dirty="0"/>
              <a:t>Time for personal reflection and application</a:t>
            </a:r>
          </a:p>
        </p:txBody>
      </p:sp>
    </p:spTree>
    <p:extLst>
      <p:ext uri="{BB962C8B-B14F-4D97-AF65-F5344CB8AC3E}">
        <p14:creationId xmlns:p14="http://schemas.microsoft.com/office/powerpoint/2010/main" val="290405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Five colored circles, each listing one of the five motivation components in the BRACE acronym"/>
          <p:cNvGraphicFramePr>
            <a:graphicFrameLocks/>
          </p:cNvGraphicFramePr>
          <p:nvPr>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4819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Going?</a:t>
            </a:r>
          </a:p>
        </p:txBody>
      </p:sp>
      <p:sp>
        <p:nvSpPr>
          <p:cNvPr id="3" name="Content Placeholder 2"/>
          <p:cNvSpPr>
            <a:spLocks noGrp="1"/>
          </p:cNvSpPr>
          <p:nvPr>
            <p:ph idx="1"/>
          </p:nvPr>
        </p:nvSpPr>
        <p:spPr/>
        <p:txBody>
          <a:bodyPr>
            <a:normAutofit lnSpcReduction="10000"/>
          </a:bodyPr>
          <a:lstStyle/>
          <a:p>
            <a:pPr marL="0" indent="0">
              <a:buNone/>
            </a:pPr>
            <a:r>
              <a:rPr lang="en-US" b="1" dirty="0"/>
              <a:t>Guiding Question: </a:t>
            </a:r>
            <a:r>
              <a:rPr lang="en-US" dirty="0"/>
              <a:t/>
            </a:r>
            <a:br>
              <a:rPr lang="en-US" dirty="0"/>
            </a:br>
            <a:r>
              <a:rPr lang="en-US" dirty="0"/>
              <a:t>How can we engage students’ interest each day throughout the unit so that they will understand how everything they are learning fits into the big picture and will exert the effort required to grow in mastery of content and skills?  </a:t>
            </a:r>
            <a:endParaRPr lang="en-US" b="1" dirty="0"/>
          </a:p>
          <a:p>
            <a:pPr marL="0" indent="0">
              <a:buNone/>
            </a:pPr>
            <a:r>
              <a:rPr lang="en-US" b="1" dirty="0"/>
              <a:t>Objective for Today’s PD: </a:t>
            </a:r>
            <a:r>
              <a:rPr lang="en-US" dirty="0"/>
              <a:t/>
            </a:r>
            <a:br>
              <a:rPr lang="en-US" dirty="0"/>
            </a:br>
            <a:r>
              <a:rPr lang="en-US" dirty="0"/>
              <a:t>We can link overarching essential questions to more specific “guiding questions” for each lesson and translate abstract content and skill standards into engaging lesson objectives that communicate how the intended learning is relevant to students’ lives. </a:t>
            </a:r>
          </a:p>
          <a:p>
            <a:pPr marL="0" lvl="0" indent="0">
              <a:buNone/>
            </a:pPr>
            <a:endParaRPr lang="en-US" b="1" dirty="0"/>
          </a:p>
          <a:p>
            <a:pPr marL="0" indent="0">
              <a:buNone/>
            </a:pPr>
            <a:endParaRPr lang="en-US" dirty="0"/>
          </a:p>
        </p:txBody>
      </p:sp>
    </p:spTree>
    <p:extLst>
      <p:ext uri="{BB962C8B-B14F-4D97-AF65-F5344CB8AC3E}">
        <p14:creationId xmlns:p14="http://schemas.microsoft.com/office/powerpoint/2010/main" val="272223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a:t>Translating the BIG QUESTION</a:t>
            </a:r>
          </a:p>
          <a:p>
            <a:pPr marL="968375" indent="0">
              <a:buNone/>
            </a:pPr>
            <a:r>
              <a:rPr lang="en-US" sz="4400" dirty="0"/>
              <a:t>into a specific BIG QUESTION related to the lesson objective</a:t>
            </a:r>
          </a:p>
          <a:p>
            <a:pPr marL="1828800" indent="0">
              <a:buNone/>
            </a:pPr>
            <a:r>
              <a:rPr lang="en-US" sz="4400" dirty="0"/>
              <a:t>and ensuring that the objective is relevant to students’ lives.</a:t>
            </a:r>
          </a:p>
        </p:txBody>
      </p:sp>
    </p:spTree>
    <p:extLst>
      <p:ext uri="{BB962C8B-B14F-4D97-AF65-F5344CB8AC3E}">
        <p14:creationId xmlns:p14="http://schemas.microsoft.com/office/powerpoint/2010/main" val="52122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Essential Question?</a:t>
            </a:r>
          </a:p>
        </p:txBody>
      </p:sp>
      <p:sp>
        <p:nvSpPr>
          <p:cNvPr id="3" name="Content Placeholder 2"/>
          <p:cNvSpPr>
            <a:spLocks noGrp="1"/>
          </p:cNvSpPr>
          <p:nvPr>
            <p:ph idx="1"/>
          </p:nvPr>
        </p:nvSpPr>
        <p:spPr>
          <a:xfrm>
            <a:off x="1295401" y="2556932"/>
            <a:ext cx="9601196" cy="3898298"/>
          </a:xfrm>
        </p:spPr>
        <p:txBody>
          <a:bodyPr>
            <a:normAutofit fontScale="92500"/>
          </a:bodyPr>
          <a:lstStyle/>
          <a:p>
            <a:pPr marL="0" indent="0">
              <a:spcBef>
                <a:spcPts val="400"/>
              </a:spcBef>
              <a:spcAft>
                <a:spcPts val="400"/>
              </a:spcAft>
              <a:buNone/>
            </a:pPr>
            <a:r>
              <a:rPr lang="en-US" dirty="0"/>
              <a:t>An essential question:</a:t>
            </a:r>
          </a:p>
          <a:p>
            <a:pPr>
              <a:spcBef>
                <a:spcPts val="400"/>
              </a:spcBef>
              <a:spcAft>
                <a:spcPts val="400"/>
              </a:spcAft>
            </a:pPr>
            <a:r>
              <a:rPr lang="en-US" dirty="0"/>
              <a:t>is open ended; has no simple “right answer.” </a:t>
            </a:r>
          </a:p>
          <a:p>
            <a:pPr>
              <a:spcBef>
                <a:spcPts val="400"/>
              </a:spcBef>
              <a:spcAft>
                <a:spcPts val="400"/>
              </a:spcAft>
            </a:pPr>
            <a:r>
              <a:rPr lang="en-US" dirty="0"/>
              <a:t>is meant to be investigated, argued, looked at from different points of view. </a:t>
            </a:r>
          </a:p>
          <a:p>
            <a:pPr>
              <a:spcBef>
                <a:spcPts val="400"/>
              </a:spcBef>
              <a:spcAft>
                <a:spcPts val="400"/>
              </a:spcAft>
            </a:pPr>
            <a:r>
              <a:rPr lang="en-US" dirty="0"/>
              <a:t>encourages active “meaning making” by the learner about important ideas. </a:t>
            </a:r>
          </a:p>
          <a:p>
            <a:pPr>
              <a:spcBef>
                <a:spcPts val="400"/>
              </a:spcBef>
              <a:spcAft>
                <a:spcPts val="400"/>
              </a:spcAft>
            </a:pPr>
            <a:r>
              <a:rPr lang="en-US" dirty="0"/>
              <a:t>raises other important questions. </a:t>
            </a:r>
          </a:p>
          <a:p>
            <a:pPr>
              <a:spcBef>
                <a:spcPts val="400"/>
              </a:spcBef>
              <a:spcAft>
                <a:spcPts val="400"/>
              </a:spcAft>
            </a:pPr>
            <a:r>
              <a:rPr lang="en-US" dirty="0"/>
              <a:t>naturally arises in everyday life, and/or in “doing” the subject. </a:t>
            </a:r>
          </a:p>
          <a:p>
            <a:pPr>
              <a:spcBef>
                <a:spcPts val="400"/>
              </a:spcBef>
              <a:spcAft>
                <a:spcPts val="400"/>
              </a:spcAft>
            </a:pPr>
            <a:r>
              <a:rPr lang="en-US" dirty="0"/>
              <a:t>constantly and appropriately recurs; it can fruitfully be asked and re-asked over time. </a:t>
            </a:r>
          </a:p>
          <a:p>
            <a:pPr marL="0" indent="0" algn="r">
              <a:spcBef>
                <a:spcPts val="400"/>
              </a:spcBef>
              <a:spcAft>
                <a:spcPts val="400"/>
              </a:spcAft>
              <a:buNone/>
            </a:pPr>
            <a:r>
              <a:rPr lang="en-US" sz="1700" dirty="0"/>
              <a:t/>
            </a:r>
            <a:br>
              <a:rPr lang="en-US" sz="1700" dirty="0"/>
            </a:br>
            <a:r>
              <a:rPr lang="en-US" sz="1700" dirty="0"/>
              <a:t>(From </a:t>
            </a:r>
            <a:r>
              <a:rPr lang="en-US" sz="1700" dirty="0" err="1"/>
              <a:t>McTighe</a:t>
            </a:r>
            <a:r>
              <a:rPr lang="en-US" sz="1700" dirty="0"/>
              <a:t>,  Understanding by Design)</a:t>
            </a:r>
          </a:p>
          <a:p>
            <a:pPr marL="0" indent="0" algn="r">
              <a:spcBef>
                <a:spcPts val="400"/>
              </a:spcBef>
              <a:spcAft>
                <a:spcPts val="400"/>
              </a:spcAft>
              <a:buNone/>
            </a:pPr>
            <a:endParaRPr lang="en-US" dirty="0"/>
          </a:p>
        </p:txBody>
      </p:sp>
    </p:spTree>
    <p:extLst>
      <p:ext uri="{BB962C8B-B14F-4D97-AF65-F5344CB8AC3E}">
        <p14:creationId xmlns:p14="http://schemas.microsoft.com/office/powerpoint/2010/main" val="400642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Essential Questions in History</a:t>
            </a:r>
          </a:p>
        </p:txBody>
      </p:sp>
      <p:sp>
        <p:nvSpPr>
          <p:cNvPr id="3" name="Content Placeholder 2"/>
          <p:cNvSpPr>
            <a:spLocks noGrp="1"/>
          </p:cNvSpPr>
          <p:nvPr>
            <p:ph idx="1"/>
          </p:nvPr>
        </p:nvSpPr>
        <p:spPr>
          <a:xfrm>
            <a:off x="1409700" y="5920197"/>
            <a:ext cx="10156901" cy="367244"/>
          </a:xfrm>
        </p:spPr>
        <p:txBody>
          <a:bodyPr>
            <a:normAutofit/>
          </a:bodyPr>
          <a:lstStyle/>
          <a:p>
            <a:pPr marL="0" indent="0" algn="r">
              <a:spcBef>
                <a:spcPts val="400"/>
              </a:spcBef>
              <a:spcAft>
                <a:spcPts val="400"/>
              </a:spcAft>
              <a:buNone/>
            </a:pPr>
            <a:r>
              <a:rPr lang="en-US" sz="1600" dirty="0" smtClean="0"/>
              <a:t>(f</a:t>
            </a:r>
            <a:r>
              <a:rPr lang="en-US" sz="1600" dirty="0" smtClean="0"/>
              <a:t>rom Godinez Fundamental High School, </a:t>
            </a:r>
            <a:r>
              <a:rPr lang="en-US" sz="1600" dirty="0" smtClean="0">
                <a:hlinkClick r:id="rId2"/>
              </a:rPr>
              <a:t>http://www.sausd.us/Page/21244</a:t>
            </a:r>
            <a:r>
              <a:rPr lang="en-US" sz="1600" dirty="0" smtClean="0"/>
              <a:t>) </a:t>
            </a:r>
            <a:endParaRPr lang="en-US" sz="1600" dirty="0"/>
          </a:p>
        </p:txBody>
      </p:sp>
      <p:sp>
        <p:nvSpPr>
          <p:cNvPr id="4" name="Rectangle 3">
            <a:extLst>
              <a:ext uri="{FF2B5EF4-FFF2-40B4-BE49-F238E27FC236}">
                <a16:creationId xmlns:a16="http://schemas.microsoft.com/office/drawing/2014/main" id="{82095207-4AE1-4783-BCFA-A9FF2D26E832}"/>
              </a:ext>
            </a:extLst>
          </p:cNvPr>
          <p:cNvSpPr/>
          <p:nvPr/>
        </p:nvSpPr>
        <p:spPr>
          <a:xfrm>
            <a:off x="869795" y="2556931"/>
            <a:ext cx="10582505" cy="3621504"/>
          </a:xfrm>
          <a:prstGeom prst="rect">
            <a:avLst/>
          </a:prstGeom>
        </p:spPr>
        <p:txBody>
          <a:bodyPr wrap="square">
            <a:spAutoFit/>
          </a:bodyPr>
          <a:lstStyle/>
          <a:p>
            <a:pPr marL="342900" marR="0" lvl="0" indent="-342900">
              <a:spcBef>
                <a:spcPts val="0"/>
              </a:spcBef>
              <a:spcAft>
                <a:spcPts val="200"/>
              </a:spcAft>
              <a:buFont typeface="Symbol" panose="05050102010706020507" pitchFamily="18" charset="2"/>
              <a:buChar char=""/>
              <a:tabLst>
                <a:tab pos="457200" algn="l"/>
              </a:tabLst>
            </a:pPr>
            <a:r>
              <a:rPr lang="en-US" sz="2400" dirty="0">
                <a:latin typeface="+mj-lt"/>
                <a:ea typeface="Times New Roman" panose="02020603050405020304" pitchFamily="18" charset="0"/>
              </a:rPr>
              <a:t>Is conflict inevitable? Why, why not?</a:t>
            </a:r>
          </a:p>
          <a:p>
            <a:pPr marL="342900" indent="-342900">
              <a:spcAft>
                <a:spcPts val="200"/>
              </a:spcAft>
              <a:buFont typeface="Symbol" panose="05050102010706020507" pitchFamily="18" charset="2"/>
              <a:buChar char=""/>
              <a:tabLst>
                <a:tab pos="457200" algn="l"/>
              </a:tabLst>
            </a:pPr>
            <a:r>
              <a:rPr lang="en-US" sz="2400" dirty="0">
                <a:latin typeface="+mj-lt"/>
                <a:ea typeface="Times New Roman" panose="02020603050405020304" pitchFamily="18" charset="0"/>
              </a:rPr>
              <a:t>What is worth fighting for?</a:t>
            </a:r>
            <a:r>
              <a:rPr lang="en-US" sz="2400" dirty="0">
                <a:latin typeface="+mj-lt"/>
              </a:rPr>
              <a:t> </a:t>
            </a:r>
          </a:p>
          <a:p>
            <a:pPr marL="342900" indent="-342900">
              <a:spcAft>
                <a:spcPts val="200"/>
              </a:spcAft>
              <a:buFont typeface="Symbol" panose="05050102010706020507" pitchFamily="18" charset="2"/>
              <a:buChar char=""/>
              <a:tabLst>
                <a:tab pos="457200" algn="l"/>
              </a:tabLst>
            </a:pPr>
            <a:r>
              <a:rPr lang="en-US" sz="2400" dirty="0"/>
              <a:t>Can there be a “just war”? Why or why not?</a:t>
            </a:r>
          </a:p>
          <a:p>
            <a:pPr marL="342900" marR="0" lvl="0" indent="-342900">
              <a:spcBef>
                <a:spcPts val="0"/>
              </a:spcBef>
              <a:spcAft>
                <a:spcPts val="200"/>
              </a:spcAft>
              <a:buFont typeface="Symbol" panose="05050102010706020507" pitchFamily="18" charset="2"/>
              <a:buChar char=""/>
              <a:tabLst>
                <a:tab pos="457200" algn="l"/>
              </a:tabLst>
            </a:pPr>
            <a:r>
              <a:rPr lang="en-US" sz="2400" dirty="0"/>
              <a:t>How does where people live affect how they live?</a:t>
            </a:r>
          </a:p>
          <a:p>
            <a:pPr marL="342900" marR="0" lvl="0" indent="-342900">
              <a:spcBef>
                <a:spcPts val="0"/>
              </a:spcBef>
              <a:spcAft>
                <a:spcPts val="200"/>
              </a:spcAft>
              <a:buFont typeface="Symbol" panose="05050102010706020507" pitchFamily="18" charset="2"/>
              <a:buChar char=""/>
              <a:tabLst>
                <a:tab pos="457200" algn="l"/>
              </a:tabLst>
            </a:pPr>
            <a:r>
              <a:rPr lang="en-US" sz="2400" dirty="0"/>
              <a:t>Why do people move?</a:t>
            </a:r>
          </a:p>
          <a:p>
            <a:pPr marL="342900" marR="0" lvl="0" indent="-342900">
              <a:spcBef>
                <a:spcPts val="0"/>
              </a:spcBef>
              <a:spcAft>
                <a:spcPts val="200"/>
              </a:spcAft>
              <a:buFont typeface="Symbol" panose="05050102010706020507" pitchFamily="18" charset="2"/>
              <a:buChar char=""/>
              <a:tabLst>
                <a:tab pos="457200" algn="l"/>
              </a:tabLst>
            </a:pPr>
            <a:r>
              <a:rPr lang="en-US" sz="2400" dirty="0"/>
              <a:t>What story do maps and globes tell? </a:t>
            </a:r>
          </a:p>
          <a:p>
            <a:pPr marL="342900" marR="0" lvl="0" indent="-342900">
              <a:spcBef>
                <a:spcPts val="0"/>
              </a:spcBef>
              <a:spcAft>
                <a:spcPts val="200"/>
              </a:spcAft>
              <a:buFont typeface="Symbol" panose="05050102010706020507" pitchFamily="18" charset="2"/>
              <a:buChar char=""/>
              <a:tabLst>
                <a:tab pos="457200" algn="l"/>
              </a:tabLst>
            </a:pPr>
            <a:r>
              <a:rPr lang="en-US" sz="2400" dirty="0"/>
              <a:t>What does it mean to be “civilized”? </a:t>
            </a:r>
          </a:p>
          <a:p>
            <a:pPr marL="342900" marR="0" lvl="0" indent="-342900">
              <a:spcBef>
                <a:spcPts val="0"/>
              </a:spcBef>
              <a:spcAft>
                <a:spcPts val="200"/>
              </a:spcAft>
              <a:buFont typeface="Symbol" panose="05050102010706020507" pitchFamily="18" charset="2"/>
              <a:buChar char=""/>
              <a:tabLst>
                <a:tab pos="457200" algn="l"/>
              </a:tabLst>
            </a:pPr>
            <a:r>
              <a:rPr lang="en-US" sz="2400" dirty="0"/>
              <a:t>Who are the “heroes” in a culture and what do they reveal about the culture?</a:t>
            </a:r>
          </a:p>
          <a:p>
            <a:pPr marL="342900" marR="0" lvl="0" indent="-342900">
              <a:spcBef>
                <a:spcPts val="0"/>
              </a:spcBef>
              <a:spcAft>
                <a:spcPts val="200"/>
              </a:spcAft>
              <a:buFont typeface="Symbol" panose="05050102010706020507" pitchFamily="18" charset="2"/>
              <a:buChar char=""/>
              <a:tabLst>
                <a:tab pos="457200" algn="l"/>
              </a:tabLst>
            </a:pPr>
            <a:r>
              <a:rPr lang="en-US" sz="2400" dirty="0"/>
              <a:t>How do cultures celebrate</a:t>
            </a:r>
            <a:r>
              <a:rPr lang="en-US" sz="2400" dirty="0" smtClean="0"/>
              <a: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241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 Translation</a:t>
            </a:r>
          </a:p>
        </p:txBody>
      </p:sp>
      <p:sp>
        <p:nvSpPr>
          <p:cNvPr id="3" name="Content Placeholder 2"/>
          <p:cNvSpPr>
            <a:spLocks noGrp="1"/>
          </p:cNvSpPr>
          <p:nvPr>
            <p:ph idx="1"/>
          </p:nvPr>
        </p:nvSpPr>
        <p:spPr>
          <a:xfrm>
            <a:off x="1295401" y="2556932"/>
            <a:ext cx="9601196" cy="1372811"/>
          </a:xfrm>
        </p:spPr>
        <p:txBody>
          <a:bodyPr>
            <a:noAutofit/>
          </a:bodyPr>
          <a:lstStyle/>
          <a:p>
            <a:pPr marL="0" indent="0">
              <a:buNone/>
            </a:pPr>
            <a:r>
              <a:rPr lang="en-US" sz="3200" dirty="0"/>
              <a:t>How can we relate the following lesson objective to an essential question?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6457073"/>
              </p:ext>
            </p:extLst>
          </p:nvPr>
        </p:nvGraphicFramePr>
        <p:xfrm>
          <a:off x="1295400" y="3768423"/>
          <a:ext cx="9178515" cy="864505"/>
        </p:xfrm>
        <a:graphic>
          <a:graphicData uri="http://schemas.openxmlformats.org/drawingml/2006/table">
            <a:tbl>
              <a:tblPr>
                <a:tableStyleId>{5C22544A-7EE6-4342-B048-85BDC9FD1C3A}</a:tableStyleId>
              </a:tblPr>
              <a:tblGrid>
                <a:gridCol w="9178515">
                  <a:extLst>
                    <a:ext uri="{9D8B030D-6E8A-4147-A177-3AD203B41FA5}">
                      <a16:colId xmlns:a16="http://schemas.microsoft.com/office/drawing/2014/main" val="20000"/>
                    </a:ext>
                  </a:extLst>
                </a:gridCol>
              </a:tblGrid>
              <a:tr h="864505">
                <a:tc>
                  <a:txBody>
                    <a:bodyPr/>
                    <a:lstStyle/>
                    <a:p>
                      <a:pPr marL="0" marR="0" algn="l">
                        <a:lnSpc>
                          <a:spcPct val="115000"/>
                        </a:lnSpc>
                        <a:spcBef>
                          <a:spcPts val="0"/>
                        </a:spcBef>
                        <a:spcAft>
                          <a:spcPts val="0"/>
                        </a:spcAft>
                      </a:pPr>
                      <a:r>
                        <a:rPr lang="en-US" sz="2800" baseline="0" dirty="0">
                          <a:effectLst/>
                        </a:rPr>
                        <a:t>Students will </a:t>
                      </a:r>
                      <a:r>
                        <a:rPr lang="en-US" sz="2800" b="0" i="0" kern="1200" dirty="0">
                          <a:solidFill>
                            <a:schemeClr val="dk1"/>
                          </a:solidFill>
                          <a:effectLst/>
                          <a:latin typeface="+mn-lt"/>
                          <a:ea typeface="+mn-ea"/>
                          <a:cs typeface="+mn-cs"/>
                        </a:rPr>
                        <a:t>analyze each section of the 14th Amendment.</a:t>
                      </a:r>
                      <a:endParaRPr lang="en-US" sz="28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
        <p:nvSpPr>
          <p:cNvPr id="4" name="Content Placeholder 2"/>
          <p:cNvSpPr txBox="1">
            <a:spLocks/>
          </p:cNvSpPr>
          <p:nvPr/>
        </p:nvSpPr>
        <p:spPr>
          <a:xfrm>
            <a:off x="1295400" y="5138063"/>
            <a:ext cx="9601196" cy="87085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200" dirty="0"/>
              <a:t>How can we translate the lesson objective into language that communicates its significance to students’ lives?</a:t>
            </a:r>
          </a:p>
        </p:txBody>
      </p:sp>
    </p:spTree>
    <p:extLst>
      <p:ext uri="{BB962C8B-B14F-4D97-AF65-F5344CB8AC3E}">
        <p14:creationId xmlns:p14="http://schemas.microsoft.com/office/powerpoint/2010/main" val="418285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Planning Step 1: Connect the Overarching Essential Question to the Specific Lesson</a:t>
            </a:r>
          </a:p>
        </p:txBody>
      </p:sp>
      <p:sp>
        <p:nvSpPr>
          <p:cNvPr id="5" name="Content Placeholder 4"/>
          <p:cNvSpPr>
            <a:spLocks noGrp="1"/>
          </p:cNvSpPr>
          <p:nvPr>
            <p:ph idx="1"/>
          </p:nvPr>
        </p:nvSpPr>
        <p:spPr/>
        <p:txBody>
          <a:bodyPr>
            <a:normAutofit/>
          </a:bodyPr>
          <a:lstStyle/>
          <a:p>
            <a:pPr marL="0" indent="0">
              <a:buNone/>
            </a:pPr>
            <a:r>
              <a:rPr lang="en-US" sz="3600" dirty="0"/>
              <a:t>What are the rights of citizens in the United States and how can they be protected?</a:t>
            </a:r>
          </a:p>
        </p:txBody>
      </p:sp>
    </p:spTree>
    <p:extLst>
      <p:ext uri="{BB962C8B-B14F-4D97-AF65-F5344CB8AC3E}">
        <p14:creationId xmlns:p14="http://schemas.microsoft.com/office/powerpoint/2010/main" val="19589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2: Rewrite Objective into Student-Friendly “I Can” Statements</a:t>
            </a:r>
          </a:p>
        </p:txBody>
      </p:sp>
      <p:sp>
        <p:nvSpPr>
          <p:cNvPr id="3" name="Content Placeholder 2"/>
          <p:cNvSpPr>
            <a:spLocks noGrp="1"/>
          </p:cNvSpPr>
          <p:nvPr>
            <p:ph idx="1"/>
          </p:nvPr>
        </p:nvSpPr>
        <p:spPr>
          <a:xfrm>
            <a:off x="836342" y="2553628"/>
            <a:ext cx="10794379" cy="4304371"/>
          </a:xfrm>
        </p:spPr>
        <p:txBody>
          <a:bodyPr>
            <a:normAutofit fontScale="55000" lnSpcReduction="20000"/>
          </a:bodyPr>
          <a:lstStyle/>
          <a:p>
            <a:pPr marL="0" indent="0">
              <a:lnSpc>
                <a:spcPct val="170000"/>
              </a:lnSpc>
              <a:spcAft>
                <a:spcPts val="1200"/>
              </a:spcAft>
              <a:buNone/>
            </a:pPr>
            <a:r>
              <a:rPr lang="en-US" sz="4400" dirty="0"/>
              <a:t>Objective:  I can analyze the crucial text – the 14</a:t>
            </a:r>
            <a:r>
              <a:rPr lang="en-US" sz="4400" baseline="30000" dirty="0"/>
              <a:t>th</a:t>
            </a:r>
            <a:r>
              <a:rPr lang="en-US" sz="4400" dirty="0"/>
              <a:t> Amendment to the Constitution – that guarantees my rights as a U.S. citizen and explain how the amendment protects the rights of immigrants in certain circumstances.  I can also explain other issues covered by other sections of the 14</a:t>
            </a:r>
            <a:r>
              <a:rPr lang="en-US" sz="4400" baseline="30000" dirty="0"/>
              <a:t>th</a:t>
            </a:r>
            <a:r>
              <a:rPr lang="en-US" sz="4400" dirty="0"/>
              <a:t> Amendment and why they are important for American society.</a:t>
            </a:r>
          </a:p>
          <a:p>
            <a:pPr marL="0" indent="0">
              <a:lnSpc>
                <a:spcPct val="170000"/>
              </a:lnSpc>
              <a:buNone/>
            </a:pPr>
            <a:endParaRPr lang="en-US" sz="4400" dirty="0"/>
          </a:p>
          <a:p>
            <a:pPr marL="0" indent="0">
              <a:buNone/>
            </a:pPr>
            <a:endParaRPr lang="en-US" dirty="0"/>
          </a:p>
          <a:p>
            <a:pPr marL="0" indent="0" algn="r">
              <a:spcAft>
                <a:spcPts val="0"/>
              </a:spcAft>
              <a:buNone/>
            </a:pPr>
            <a:r>
              <a:rPr lang="en-US" sz="2900" dirty="0" smtClean="0"/>
              <a:t>(</a:t>
            </a:r>
            <a:r>
              <a:rPr lang="en-US" sz="2900" dirty="0"/>
              <a:t>See handout on CCSS translated into “I can” statements)</a:t>
            </a:r>
          </a:p>
          <a:p>
            <a:pPr marL="0" indent="0">
              <a:buNone/>
            </a:pPr>
            <a:endParaRPr lang="en-US" dirty="0"/>
          </a:p>
        </p:txBody>
      </p:sp>
    </p:spTree>
    <p:extLst>
      <p:ext uri="{BB962C8B-B14F-4D97-AF65-F5344CB8AC3E}">
        <p14:creationId xmlns:p14="http://schemas.microsoft.com/office/powerpoint/2010/main" val="41623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21895</TotalTime>
  <Words>762</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Symbol</vt:lpstr>
      <vt:lpstr>Times New Roman</vt:lpstr>
      <vt:lpstr>Organic</vt:lpstr>
      <vt:lpstr>Linking Essential Questions to Engaging Lesson Objectives</vt:lpstr>
      <vt:lpstr>PowerPoint Presentation</vt:lpstr>
      <vt:lpstr>Where Are We Going?</vt:lpstr>
      <vt:lpstr>PowerPoint Presentation</vt:lpstr>
      <vt:lpstr>What Is an Essential Question?</vt:lpstr>
      <vt:lpstr>Examples of Essential Questions in History</vt:lpstr>
      <vt:lpstr>Lesson Objective Translation</vt:lpstr>
      <vt:lpstr>Planning Step 1: Connect the Overarching Essential Question to the Specific Lesson</vt:lpstr>
      <vt:lpstr>Planning Step 2: Rewrite Objective into Student-Friendly “I Can” Statements</vt:lpstr>
      <vt:lpstr>Planning Step 3: Connect Skill to  Students’ Lives</vt:lpstr>
      <vt:lpstr>Planning Step 4: How to Creatively Introduce Essential Question and Objective to Students</vt:lpstr>
      <vt:lpstr>Reactions, Comments, Questions?</vt:lpstr>
      <vt:lpstr>Pair-Share Activity</vt:lpstr>
      <vt:lpstr>PowerPoint Presentation</vt:lpstr>
    </vt:vector>
  </TitlesOfParts>
  <Company>CSOS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essential questions to guide instructions</dc:title>
  <dc:creator>Stephanie Fakharzadeh</dc:creator>
  <cp:lastModifiedBy>Emily Clark</cp:lastModifiedBy>
  <cp:revision>75</cp:revision>
  <dcterms:created xsi:type="dcterms:W3CDTF">2016-07-22T18:19:59Z</dcterms:created>
  <dcterms:modified xsi:type="dcterms:W3CDTF">2020-06-15T19:32:46Z</dcterms:modified>
</cp:coreProperties>
</file>