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handoutMasterIdLst>
    <p:handoutMasterId r:id="rId13"/>
  </p:handoutMasterIdLst>
  <p:sldIdLst>
    <p:sldId id="275" r:id="rId2"/>
    <p:sldId id="276" r:id="rId3"/>
    <p:sldId id="277" r:id="rId4"/>
    <p:sldId id="278" r:id="rId5"/>
    <p:sldId id="279" r:id="rId6"/>
    <p:sldId id="280" r:id="rId7"/>
    <p:sldId id="281" r:id="rId8"/>
    <p:sldId id="282" r:id="rId9"/>
    <p:sldId id="283" r:id="rId10"/>
    <p:sldId id="284" r:id="rId11"/>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D6"/>
    <a:srgbClr val="B4C7E7"/>
    <a:srgbClr val="C5E0B4"/>
    <a:srgbClr val="BDD7EE"/>
    <a:srgbClr val="D9D9D9"/>
    <a:srgbClr val="D6DCE5"/>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8" autoAdjust="0"/>
    <p:restoredTop sz="94660"/>
  </p:normalViewPr>
  <p:slideViewPr>
    <p:cSldViewPr snapToGrid="0">
      <p:cViewPr varScale="1">
        <p:scale>
          <a:sx n="88" d="100"/>
          <a:sy n="88" d="100"/>
        </p:scale>
        <p:origin x="3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DF0455F-E68A-4C41-BE66-6FE64E02CA42}" type="datetimeFigureOut">
              <a:rPr lang="en-US" smtClean="0"/>
              <a:t>3/16/2020</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79CF9CFB-0A9D-4084-BBB5-A7F3164CD0BD}" type="slidenum">
              <a:rPr lang="en-US" smtClean="0"/>
              <a:t>‹#›</a:t>
            </a:fld>
            <a:endParaRPr lang="en-US"/>
          </a:p>
        </p:txBody>
      </p:sp>
    </p:spTree>
    <p:extLst>
      <p:ext uri="{BB962C8B-B14F-4D97-AF65-F5344CB8AC3E}">
        <p14:creationId xmlns:p14="http://schemas.microsoft.com/office/powerpoint/2010/main" val="4248607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B7FD2F97-E006-4586-B408-841FB2AAF171}" type="datetimeFigureOut">
              <a:rPr lang="en-US" smtClean="0"/>
              <a:t>3/16/2020</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14C9E3BA-1635-4133-BB0D-E367503C8F6C}" type="slidenum">
              <a:rPr lang="en-US" smtClean="0"/>
              <a:t>‹#›</a:t>
            </a:fld>
            <a:endParaRPr lang="en-US"/>
          </a:p>
        </p:txBody>
      </p:sp>
    </p:spTree>
    <p:extLst>
      <p:ext uri="{BB962C8B-B14F-4D97-AF65-F5344CB8AC3E}">
        <p14:creationId xmlns:p14="http://schemas.microsoft.com/office/powerpoint/2010/main" val="23355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B0B9F1B-F4EE-40CA-9E8F-18DEE470AFC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7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EF5A7C-BA82-471B-AF78-3F9FB09E565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B9F1B-F4EE-40CA-9E8F-18DEE470AFC4}" type="slidenum">
              <a:rPr lang="en-US" smtClean="0"/>
              <a:t>‹#›</a:t>
            </a:fld>
            <a:endParaRPr lang="en-US"/>
          </a:p>
        </p:txBody>
      </p:sp>
    </p:spTree>
    <p:extLst>
      <p:ext uri="{BB962C8B-B14F-4D97-AF65-F5344CB8AC3E}">
        <p14:creationId xmlns:p14="http://schemas.microsoft.com/office/powerpoint/2010/main" val="364956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79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112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t>‹#›</a:t>
            </a:fld>
            <a:endParaRPr lang="en-US"/>
          </a:p>
        </p:txBody>
      </p:sp>
    </p:spTree>
    <p:extLst>
      <p:ext uri="{BB962C8B-B14F-4D97-AF65-F5344CB8AC3E}">
        <p14:creationId xmlns:p14="http://schemas.microsoft.com/office/powerpoint/2010/main" val="2941377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92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383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910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2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t>‹#›</a:t>
            </a:fld>
            <a:endParaRPr lang="en-US"/>
          </a:p>
        </p:txBody>
      </p:sp>
    </p:spTree>
    <p:extLst>
      <p:ext uri="{BB962C8B-B14F-4D97-AF65-F5344CB8AC3E}">
        <p14:creationId xmlns:p14="http://schemas.microsoft.com/office/powerpoint/2010/main" val="423512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01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EF5A7C-BA82-471B-AF78-3F9FB09E565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B9F1B-F4EE-40CA-9E8F-18DEE470AFC4}" type="slidenum">
              <a:rPr lang="en-US" smtClean="0"/>
              <a:t>‹#›</a:t>
            </a:fld>
            <a:endParaRPr lang="en-US"/>
          </a:p>
        </p:txBody>
      </p:sp>
    </p:spTree>
    <p:extLst>
      <p:ext uri="{BB962C8B-B14F-4D97-AF65-F5344CB8AC3E}">
        <p14:creationId xmlns:p14="http://schemas.microsoft.com/office/powerpoint/2010/main" val="2149177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EF5A7C-BA82-471B-AF78-3F9FB09E5652}"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B9F1B-F4EE-40CA-9E8F-18DEE470AFC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31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EF5A7C-BA82-471B-AF78-3F9FB09E5652}"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B9F1B-F4EE-40CA-9E8F-18DEE470AFC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03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F5A7C-BA82-471B-AF78-3F9FB09E5652}"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B9F1B-F4EE-40CA-9E8F-18DEE470AFC4}" type="slidenum">
              <a:rPr lang="en-US" smtClean="0"/>
              <a:t>‹#›</a:t>
            </a:fld>
            <a:endParaRPr lang="en-US"/>
          </a:p>
        </p:txBody>
      </p:sp>
    </p:spTree>
    <p:extLst>
      <p:ext uri="{BB962C8B-B14F-4D97-AF65-F5344CB8AC3E}">
        <p14:creationId xmlns:p14="http://schemas.microsoft.com/office/powerpoint/2010/main" val="171173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EF5A7C-BA82-471B-AF78-3F9FB09E565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B9F1B-F4EE-40CA-9E8F-18DEE470AFC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94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EF5A7C-BA82-471B-AF78-3F9FB09E5652}"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B9F1B-F4EE-40CA-9E8F-18DEE470AFC4}" type="slidenum">
              <a:rPr lang="en-US" smtClean="0"/>
              <a:t>‹#›</a:t>
            </a:fld>
            <a:endParaRPr lang="en-US"/>
          </a:p>
        </p:txBody>
      </p:sp>
    </p:spTree>
    <p:extLst>
      <p:ext uri="{BB962C8B-B14F-4D97-AF65-F5344CB8AC3E}">
        <p14:creationId xmlns:p14="http://schemas.microsoft.com/office/powerpoint/2010/main" val="411058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EF5A7C-BA82-471B-AF78-3F9FB09E5652}" type="datetimeFigureOut">
              <a:rPr lang="en-US" smtClean="0"/>
              <a:t>3/16/2020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0B9F1B-F4EE-40CA-9E8F-18DEE470AFC4}" type="slidenum">
              <a:rPr lang="en-US" smtClean="0"/>
              <a:t>‹#›</a:t>
            </a:fld>
            <a:endParaRPr lang="en-US"/>
          </a:p>
        </p:txBody>
      </p:sp>
    </p:spTree>
    <p:extLst>
      <p:ext uri="{BB962C8B-B14F-4D97-AF65-F5344CB8AC3E}">
        <p14:creationId xmlns:p14="http://schemas.microsoft.com/office/powerpoint/2010/main" val="21806971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Using Small Group Activities to Motivate Students</a:t>
            </a:r>
            <a:endParaRPr lang="en-US" sz="4400" dirty="0"/>
          </a:p>
        </p:txBody>
      </p:sp>
      <p:sp>
        <p:nvSpPr>
          <p:cNvPr id="3" name="Subtitle 2"/>
          <p:cNvSpPr>
            <a:spLocks noGrp="1"/>
          </p:cNvSpPr>
          <p:nvPr>
            <p:ph type="subTitle" idx="1"/>
          </p:nvPr>
        </p:nvSpPr>
        <p:spPr/>
        <p:txBody>
          <a:bodyPr>
            <a:normAutofit/>
          </a:bodyPr>
          <a:lstStyle/>
          <a:p>
            <a:r>
              <a:rPr lang="en-US" sz="3200" dirty="0" smtClean="0"/>
              <a:t>Collaborative Writing Activity for English</a:t>
            </a:r>
            <a:endParaRPr lang="en-US" sz="3200" dirty="0"/>
          </a:p>
        </p:txBody>
      </p:sp>
      <p:pic>
        <p:nvPicPr>
          <p:cNvPr id="4" name="Picture 3" descr="Everyone Graduates Cen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4" y="5756834"/>
            <a:ext cx="3095625" cy="904875"/>
          </a:xfrm>
          <a:prstGeom prst="rect">
            <a:avLst/>
          </a:prstGeom>
        </p:spPr>
      </p:pic>
      <p:pic>
        <p:nvPicPr>
          <p:cNvPr id="5" name="Picture 4" descr="Johns Hopkins School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643" y="5889904"/>
            <a:ext cx="2985512" cy="572061"/>
          </a:xfrm>
          <a:prstGeom prst="rect">
            <a:avLst/>
          </a:prstGeom>
        </p:spPr>
      </p:pic>
    </p:spTree>
    <p:extLst>
      <p:ext uri="{BB962C8B-B14F-4D97-AF65-F5344CB8AC3E}">
        <p14:creationId xmlns:p14="http://schemas.microsoft.com/office/powerpoint/2010/main" val="2041758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Reflection</a:t>
            </a:r>
            <a:endParaRPr lang="en-US" dirty="0"/>
          </a:p>
        </p:txBody>
      </p:sp>
      <p:sp>
        <p:nvSpPr>
          <p:cNvPr id="3" name="Content Placeholder 2"/>
          <p:cNvSpPr>
            <a:spLocks noGrp="1"/>
          </p:cNvSpPr>
          <p:nvPr>
            <p:ph sz="half" idx="1"/>
          </p:nvPr>
        </p:nvSpPr>
        <p:spPr/>
        <p:txBody>
          <a:bodyPr>
            <a:normAutofit/>
          </a:bodyPr>
          <a:lstStyle/>
          <a:p>
            <a:pPr marL="0" indent="0">
              <a:buNone/>
            </a:pPr>
            <a:r>
              <a:rPr lang="en-US" sz="3600" dirty="0"/>
              <a:t>Use the questions to reflect on how you might use ideas from today in your own </a:t>
            </a:r>
            <a:r>
              <a:rPr lang="en-US" sz="3600" dirty="0" smtClean="0"/>
              <a:t>classrooms</a:t>
            </a:r>
            <a:endParaRPr lang="en-US" sz="3600" dirty="0"/>
          </a:p>
        </p:txBody>
      </p:sp>
      <p:pic>
        <p:nvPicPr>
          <p:cNvPr id="5" name="Content Placeholder 4" descr="Image of silhoutte of a head with gears insid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4774" y="2560638"/>
            <a:ext cx="2991951" cy="3309937"/>
          </a:xfrm>
        </p:spPr>
      </p:pic>
    </p:spTree>
    <p:extLst>
      <p:ext uri="{BB962C8B-B14F-4D97-AF65-F5344CB8AC3E}">
        <p14:creationId xmlns:p14="http://schemas.microsoft.com/office/powerpoint/2010/main" val="248503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session is intended to provide:</a:t>
            </a:r>
            <a:endParaRPr lang="en-US" dirty="0"/>
          </a:p>
        </p:txBody>
      </p:sp>
      <p:sp>
        <p:nvSpPr>
          <p:cNvPr id="3" name="Content Placeholder 2"/>
          <p:cNvSpPr>
            <a:spLocks noGrp="1"/>
          </p:cNvSpPr>
          <p:nvPr>
            <p:ph sz="half" idx="1"/>
          </p:nvPr>
        </p:nvSpPr>
        <p:spPr/>
        <p:txBody>
          <a:bodyPr>
            <a:normAutofit fontScale="92500"/>
          </a:bodyPr>
          <a:lstStyle/>
          <a:p>
            <a:pPr>
              <a:spcBef>
                <a:spcPts val="600"/>
              </a:spcBef>
            </a:pPr>
            <a:r>
              <a:rPr lang="en-US" dirty="0" smtClean="0"/>
              <a:t>An example of a small group writing activity that can be used in class.</a:t>
            </a:r>
          </a:p>
          <a:p>
            <a:pPr>
              <a:spcBef>
                <a:spcPts val="600"/>
              </a:spcBef>
            </a:pPr>
            <a:r>
              <a:rPr lang="en-US" dirty="0" smtClean="0"/>
              <a:t>Time for teachers to experience the small group activity together.</a:t>
            </a:r>
          </a:p>
          <a:p>
            <a:pPr>
              <a:spcBef>
                <a:spcPts val="600"/>
              </a:spcBef>
            </a:pPr>
            <a:r>
              <a:rPr lang="en-US" dirty="0"/>
              <a:t>Time for teachers to reflect on how the activity could be used with their classes and what adaptations they think could be useful and important</a:t>
            </a:r>
            <a:r>
              <a:rPr lang="en-US" dirty="0" smtClean="0"/>
              <a:t>.</a:t>
            </a:r>
            <a:endParaRPr lang="en-US" dirty="0"/>
          </a:p>
        </p:txBody>
      </p:sp>
      <p:pic>
        <p:nvPicPr>
          <p:cNvPr id="5" name="Content Placeholder 4" descr="Image of four hands holding puzzle pieces together to create a complete squar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85781" y="2560638"/>
            <a:ext cx="3309937" cy="3309937"/>
          </a:xfrm>
          <a:prstGeom prst="rect">
            <a:avLst/>
          </a:prstGeom>
        </p:spPr>
      </p:pic>
    </p:spTree>
    <p:extLst>
      <p:ext uri="{BB962C8B-B14F-4D97-AF65-F5344CB8AC3E}">
        <p14:creationId xmlns:p14="http://schemas.microsoft.com/office/powerpoint/2010/main" val="157503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a:bodyPr>
          <a:lstStyle/>
          <a:p>
            <a:pPr marL="0" indent="0" algn="ctr">
              <a:buNone/>
            </a:pPr>
            <a:r>
              <a:rPr lang="en-US" sz="4000" dirty="0" smtClean="0"/>
              <a:t>If our goal is independent writing, why have students write as a group?</a:t>
            </a:r>
            <a:endParaRPr lang="en-US" sz="4000" dirty="0"/>
          </a:p>
        </p:txBody>
      </p:sp>
      <p:pic>
        <p:nvPicPr>
          <p:cNvPr id="8" name="Content Placeholder 5" descr="Image of person standing next to question mark looking confused"/>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58642" y="1581417"/>
            <a:ext cx="4351338" cy="4351338"/>
          </a:xfrm>
        </p:spPr>
      </p:pic>
    </p:spTree>
    <p:extLst>
      <p:ext uri="{BB962C8B-B14F-4D97-AF65-F5344CB8AC3E}">
        <p14:creationId xmlns:p14="http://schemas.microsoft.com/office/powerpoint/2010/main" val="121786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Collaborative Writing</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Addresses students’ desire for community</a:t>
            </a:r>
          </a:p>
          <a:p>
            <a:r>
              <a:rPr lang="en-US" dirty="0" smtClean="0"/>
              <a:t>Helps students who have difficulty getting started writing</a:t>
            </a:r>
          </a:p>
          <a:p>
            <a:r>
              <a:rPr lang="en-US" dirty="0"/>
              <a:t>Provides peer modeling to help struggling writers</a:t>
            </a:r>
          </a:p>
          <a:p>
            <a:r>
              <a:rPr lang="en-US" dirty="0"/>
              <a:t>Involves collaborative discussion that can help improve individual thinking and </a:t>
            </a:r>
            <a:r>
              <a:rPr lang="en-US" dirty="0" smtClean="0"/>
              <a:t>writing</a:t>
            </a:r>
            <a:endParaRPr lang="en-US" dirty="0"/>
          </a:p>
        </p:txBody>
      </p:sp>
      <p:pic>
        <p:nvPicPr>
          <p:cNvPr id="5" name="Content Placeholder 4" descr="Image of four people holding up puzzle pieces to form a complete circl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85781" y="2560638"/>
            <a:ext cx="3309937" cy="3309937"/>
          </a:xfrm>
          <a:prstGeom prst="rect">
            <a:avLst/>
          </a:prstGeom>
        </p:spPr>
      </p:pic>
    </p:spTree>
    <p:extLst>
      <p:ext uri="{BB962C8B-B14F-4D97-AF65-F5344CB8AC3E}">
        <p14:creationId xmlns:p14="http://schemas.microsoft.com/office/powerpoint/2010/main" val="3972291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Prior Experiences</a:t>
            </a:r>
            <a:endParaRPr lang="en-US" dirty="0"/>
          </a:p>
        </p:txBody>
      </p:sp>
      <p:sp>
        <p:nvSpPr>
          <p:cNvPr id="4" name="Content Placeholder 3"/>
          <p:cNvSpPr>
            <a:spLocks noGrp="1"/>
          </p:cNvSpPr>
          <p:nvPr>
            <p:ph sz="half" idx="2"/>
          </p:nvPr>
        </p:nvSpPr>
        <p:spPr/>
        <p:txBody>
          <a:bodyPr>
            <a:normAutofit/>
          </a:bodyPr>
          <a:lstStyle/>
          <a:p>
            <a:pPr marL="0" indent="0">
              <a:spcBef>
                <a:spcPts val="800"/>
              </a:spcBef>
              <a:spcAft>
                <a:spcPts val="800"/>
              </a:spcAft>
              <a:buNone/>
            </a:pPr>
            <a:r>
              <a:rPr lang="en-US" sz="2800" dirty="0"/>
              <a:t>What kinds of group writing exercises have you attempted with classes in the past, if any?  </a:t>
            </a:r>
          </a:p>
          <a:p>
            <a:pPr marL="0" indent="0">
              <a:spcBef>
                <a:spcPts val="800"/>
              </a:spcBef>
              <a:spcAft>
                <a:spcPts val="800"/>
              </a:spcAft>
              <a:buNone/>
            </a:pPr>
            <a:r>
              <a:rPr lang="en-US" sz="2800" dirty="0"/>
              <a:t>What was experience like for students? </a:t>
            </a:r>
          </a:p>
          <a:p>
            <a:pPr marL="0" indent="0">
              <a:spcBef>
                <a:spcPts val="800"/>
              </a:spcBef>
              <a:spcAft>
                <a:spcPts val="800"/>
              </a:spcAft>
              <a:buNone/>
            </a:pPr>
            <a:r>
              <a:rPr lang="en-US" sz="2800" dirty="0"/>
              <a:t>For you as a teacher</a:t>
            </a:r>
            <a:r>
              <a:rPr lang="en-US" sz="2800" dirty="0" smtClean="0"/>
              <a:t>?</a:t>
            </a:r>
            <a:endParaRPr lang="en-US" sz="2800" dirty="0"/>
          </a:p>
        </p:txBody>
      </p:sp>
      <p:pic>
        <p:nvPicPr>
          <p:cNvPr id="5" name="Content Placeholder 4" descr="Image of open road as reflected in car side mirro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8575" y="2880792"/>
            <a:ext cx="4718050" cy="2669629"/>
          </a:xfrm>
          <a:prstGeom prst="rect">
            <a:avLst/>
          </a:prstGeom>
        </p:spPr>
      </p:pic>
    </p:spTree>
    <p:extLst>
      <p:ext uri="{BB962C8B-B14F-4D97-AF65-F5344CB8AC3E}">
        <p14:creationId xmlns:p14="http://schemas.microsoft.com/office/powerpoint/2010/main" val="423842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Group Paragraph Writing</a:t>
            </a:r>
            <a:endParaRPr lang="en-US" dirty="0"/>
          </a:p>
        </p:txBody>
      </p:sp>
      <p:sp>
        <p:nvSpPr>
          <p:cNvPr id="6" name="Content Placeholder 5"/>
          <p:cNvSpPr>
            <a:spLocks noGrp="1"/>
          </p:cNvSpPr>
          <p:nvPr>
            <p:ph idx="1"/>
          </p:nvPr>
        </p:nvSpPr>
        <p:spPr/>
        <p:txBody>
          <a:bodyPr>
            <a:noAutofit/>
          </a:bodyPr>
          <a:lstStyle/>
          <a:p>
            <a:pPr marL="0" indent="0">
              <a:spcBef>
                <a:spcPts val="800"/>
              </a:spcBef>
              <a:spcAft>
                <a:spcPts val="800"/>
              </a:spcAft>
              <a:buNone/>
            </a:pPr>
            <a:r>
              <a:rPr lang="en-US" dirty="0"/>
              <a:t>Activity structures process for group of students to collaborate in  writing a paragraph to analyze a short text.  </a:t>
            </a:r>
          </a:p>
          <a:p>
            <a:pPr marL="0" indent="0">
              <a:spcBef>
                <a:spcPts val="800"/>
              </a:spcBef>
              <a:spcAft>
                <a:spcPts val="800"/>
              </a:spcAft>
              <a:buNone/>
            </a:pPr>
            <a:r>
              <a:rPr lang="en-US" dirty="0"/>
              <a:t>Each group member assigned a role for guiding discussion and for writing one or two of the sentences:  a topic sentence, 3 supporting sentences, and a concluding sentence.  </a:t>
            </a:r>
          </a:p>
          <a:p>
            <a:pPr marL="0" indent="0">
              <a:spcBef>
                <a:spcPts val="800"/>
              </a:spcBef>
              <a:spcAft>
                <a:spcPts val="800"/>
              </a:spcAft>
              <a:buNone/>
            </a:pPr>
            <a:r>
              <a:rPr lang="en-US" dirty="0"/>
              <a:t>Process involves group brainstorming, suggestions for revisions, and both individual and corporate responsibility – all in a tightly structured way.</a:t>
            </a:r>
          </a:p>
          <a:p>
            <a:pPr>
              <a:spcBef>
                <a:spcPts val="800"/>
              </a:spcBef>
              <a:spcAft>
                <a:spcPts val="800"/>
              </a:spcAft>
            </a:pPr>
            <a:endParaRPr lang="en-US" dirty="0"/>
          </a:p>
        </p:txBody>
      </p:sp>
    </p:spTree>
    <p:extLst>
      <p:ext uri="{BB962C8B-B14F-4D97-AF65-F5344CB8AC3E}">
        <p14:creationId xmlns:p14="http://schemas.microsoft.com/office/powerpoint/2010/main" val="335641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Class for Activity (in Advance)</a:t>
            </a:r>
            <a:endParaRPr lang="en-US" dirty="0"/>
          </a:p>
        </p:txBody>
      </p:sp>
      <p:sp>
        <p:nvSpPr>
          <p:cNvPr id="3" name="Content Placeholder 2"/>
          <p:cNvSpPr>
            <a:spLocks noGrp="1"/>
          </p:cNvSpPr>
          <p:nvPr>
            <p:ph idx="1"/>
          </p:nvPr>
        </p:nvSpPr>
        <p:spPr/>
        <p:txBody>
          <a:bodyPr>
            <a:normAutofit/>
          </a:bodyPr>
          <a:lstStyle/>
          <a:p>
            <a:r>
              <a:rPr lang="en-US" dirty="0"/>
              <a:t>Conduct a group paragraph writing activity as a whole class, modeling the steps (and individual roles one would assume in a group</a:t>
            </a:r>
            <a:r>
              <a:rPr lang="en-US" dirty="0" smtClean="0"/>
              <a:t>)</a:t>
            </a:r>
          </a:p>
          <a:p>
            <a:r>
              <a:rPr lang="en-US" dirty="0"/>
              <a:t>Conduct the activity with class broken into small groups, modeling the roles for each person in the small group (while all groups are doing the same thing at the same time, with teacher direction)</a:t>
            </a:r>
          </a:p>
          <a:p>
            <a:r>
              <a:rPr lang="en-US" dirty="0"/>
              <a:t>Once students have learned the role expectations, they can work within their independent groups, with less teacher direction as teacher circulates to help groups individually as </a:t>
            </a:r>
            <a:r>
              <a:rPr lang="en-US" dirty="0" smtClean="0"/>
              <a:t>needed</a:t>
            </a:r>
            <a:endParaRPr lang="en-US" dirty="0"/>
          </a:p>
        </p:txBody>
      </p:sp>
    </p:spTree>
    <p:extLst>
      <p:ext uri="{BB962C8B-B14F-4D97-AF65-F5344CB8AC3E}">
        <p14:creationId xmlns:p14="http://schemas.microsoft.com/office/powerpoint/2010/main" val="124167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Out the Activity as a Group</a:t>
            </a:r>
            <a:endParaRPr lang="en-US" dirty="0"/>
          </a:p>
        </p:txBody>
      </p:sp>
      <p:sp>
        <p:nvSpPr>
          <p:cNvPr id="3" name="Content Placeholder 2"/>
          <p:cNvSpPr>
            <a:spLocks noGrp="1"/>
          </p:cNvSpPr>
          <p:nvPr>
            <p:ph idx="1"/>
          </p:nvPr>
        </p:nvSpPr>
        <p:spPr/>
        <p:txBody>
          <a:bodyPr>
            <a:normAutofit/>
          </a:bodyPr>
          <a:lstStyle/>
          <a:p>
            <a:pPr marL="0" indent="0">
              <a:spcBef>
                <a:spcPts val="1200"/>
              </a:spcBef>
              <a:spcAft>
                <a:spcPts val="1200"/>
              </a:spcAft>
              <a:buNone/>
            </a:pPr>
            <a:r>
              <a:rPr lang="en-US" sz="2800" dirty="0" smtClean="0"/>
              <a:t>Goal:  Write a paragraph together explaining the main idea of the Langston Hughes poem (see sheet).</a:t>
            </a:r>
          </a:p>
          <a:p>
            <a:pPr marL="0" indent="0">
              <a:spcBef>
                <a:spcPts val="1200"/>
              </a:spcBef>
              <a:spcAft>
                <a:spcPts val="1200"/>
              </a:spcAft>
              <a:buNone/>
            </a:pPr>
            <a:r>
              <a:rPr lang="en-US" sz="2800" dirty="0" smtClean="0"/>
              <a:t>Each group member has a discussion and writing role.</a:t>
            </a:r>
          </a:p>
          <a:p>
            <a:pPr marL="0" indent="0">
              <a:spcBef>
                <a:spcPts val="1200"/>
              </a:spcBef>
              <a:spcAft>
                <a:spcPts val="1200"/>
              </a:spcAft>
              <a:buNone/>
            </a:pPr>
            <a:r>
              <a:rPr lang="en-US" sz="2800" dirty="0"/>
              <a:t>Follow the order of tasks on the directions sheet to produce your </a:t>
            </a:r>
            <a:r>
              <a:rPr lang="en-US" sz="2800" dirty="0" smtClean="0"/>
              <a:t>paragraph.</a:t>
            </a:r>
          </a:p>
          <a:p>
            <a:pPr marL="0" indent="0">
              <a:spcBef>
                <a:spcPts val="1200"/>
              </a:spcBef>
              <a:spcAft>
                <a:spcPts val="1200"/>
              </a:spcAft>
              <a:buNone/>
            </a:pPr>
            <a:endParaRPr lang="en-US" sz="2800" dirty="0"/>
          </a:p>
        </p:txBody>
      </p:sp>
    </p:spTree>
    <p:extLst>
      <p:ext uri="{BB962C8B-B14F-4D97-AF65-F5344CB8AC3E}">
        <p14:creationId xmlns:p14="http://schemas.microsoft.com/office/powerpoint/2010/main" val="377681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a:t>
            </a:r>
            <a:endParaRPr lang="en-US" dirty="0"/>
          </a:p>
        </p:txBody>
      </p:sp>
      <p:sp>
        <p:nvSpPr>
          <p:cNvPr id="3" name="Content Placeholder 2"/>
          <p:cNvSpPr>
            <a:spLocks noGrp="1"/>
          </p:cNvSpPr>
          <p:nvPr>
            <p:ph idx="1"/>
          </p:nvPr>
        </p:nvSpPr>
        <p:spPr/>
        <p:txBody>
          <a:bodyPr>
            <a:normAutofit/>
          </a:bodyPr>
          <a:lstStyle/>
          <a:p>
            <a:pPr>
              <a:spcBef>
                <a:spcPts val="1200"/>
              </a:spcBef>
              <a:spcAft>
                <a:spcPts val="1200"/>
              </a:spcAft>
            </a:pPr>
            <a:r>
              <a:rPr lang="en-US" dirty="0"/>
              <a:t>What did you like about the activity?  Anything you did not like</a:t>
            </a:r>
            <a:r>
              <a:rPr lang="en-US" dirty="0" smtClean="0"/>
              <a:t>?</a:t>
            </a:r>
          </a:p>
          <a:p>
            <a:pPr>
              <a:spcBef>
                <a:spcPts val="1200"/>
              </a:spcBef>
              <a:spcAft>
                <a:spcPts val="1200"/>
              </a:spcAft>
            </a:pPr>
            <a:r>
              <a:rPr lang="en-US" dirty="0"/>
              <a:t>How do you think this will work with </a:t>
            </a:r>
            <a:r>
              <a:rPr lang="en-US" dirty="0" smtClean="0"/>
              <a:t>students?</a:t>
            </a:r>
          </a:p>
          <a:p>
            <a:pPr>
              <a:spcBef>
                <a:spcPts val="1200"/>
              </a:spcBef>
              <a:spcAft>
                <a:spcPts val="1200"/>
              </a:spcAft>
            </a:pPr>
            <a:r>
              <a:rPr lang="en-US" dirty="0"/>
              <a:t>What might you need to change/adapt to make this work in your classroom?</a:t>
            </a:r>
          </a:p>
          <a:p>
            <a:pPr>
              <a:spcBef>
                <a:spcPts val="1200"/>
              </a:spcBef>
              <a:spcAft>
                <a:spcPts val="1200"/>
              </a:spcAft>
            </a:pPr>
            <a:r>
              <a:rPr lang="en-US" dirty="0"/>
              <a:t>How likely are you to try something similar (with a text from your specific curriculum</a:t>
            </a:r>
            <a:r>
              <a:rPr lang="en-US" dirty="0" smtClean="0"/>
              <a:t>)?</a:t>
            </a:r>
            <a:endParaRPr lang="en-US" dirty="0"/>
          </a:p>
        </p:txBody>
      </p:sp>
    </p:spTree>
    <p:extLst>
      <p:ext uri="{BB962C8B-B14F-4D97-AF65-F5344CB8AC3E}">
        <p14:creationId xmlns:p14="http://schemas.microsoft.com/office/powerpoint/2010/main" val="24385444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6029</TotalTime>
  <Words>459</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Using Small Group Activities to Motivate Students</vt:lpstr>
      <vt:lpstr>This session is intended to provide:</vt:lpstr>
      <vt:lpstr>PowerPoint Presentation</vt:lpstr>
      <vt:lpstr>Benefits of Collaborative Writing</vt:lpstr>
      <vt:lpstr>Discussion of Prior Experiences</vt:lpstr>
      <vt:lpstr>Group Paragraph Writing</vt:lpstr>
      <vt:lpstr>Preparing Class for Activity (in Advance)</vt:lpstr>
      <vt:lpstr>Try Out the Activity as a Group</vt:lpstr>
      <vt:lpstr>Debrief</vt:lpstr>
      <vt:lpstr>Teacher Reflection</vt:lpstr>
    </vt:vector>
  </TitlesOfParts>
  <Company>CSOS-JHU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Preview of  Group Learning Activities</dc:title>
  <dc:creator>Martha Mac Iver</dc:creator>
  <cp:lastModifiedBy>Emily Clark</cp:lastModifiedBy>
  <cp:revision>40</cp:revision>
  <cp:lastPrinted>2016-11-01T13:33:38Z</cp:lastPrinted>
  <dcterms:created xsi:type="dcterms:W3CDTF">2015-12-03T17:31:04Z</dcterms:created>
  <dcterms:modified xsi:type="dcterms:W3CDTF">2020-03-16T13:38:55Z</dcterms:modified>
</cp:coreProperties>
</file>