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97" r:id="rId2"/>
    <p:sldId id="298" r:id="rId3"/>
    <p:sldId id="299" r:id="rId4"/>
    <p:sldId id="300" r:id="rId5"/>
    <p:sldId id="301" r:id="rId6"/>
    <p:sldId id="302" r:id="rId7"/>
    <p:sldId id="303" r:id="rId8"/>
    <p:sldId id="295" r:id="rId9"/>
    <p:sldId id="30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3" autoAdjust="0"/>
    <p:restoredTop sz="94747" autoAdjust="0"/>
  </p:normalViewPr>
  <p:slideViewPr>
    <p:cSldViewPr snapToGrid="0">
      <p:cViewPr varScale="1">
        <p:scale>
          <a:sx n="86" d="100"/>
          <a:sy n="86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A0C29-D803-49CA-9A56-C6AD420DA0F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A6782-CCF0-4922-8097-9F0F63302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6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A6782-CCF0-4922-8097-9F0F633025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87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ela.com/search?needle=Science" TargetMode="External"/><Relationship Id="rId2" Type="http://schemas.openxmlformats.org/officeDocument/2006/relationships/hyperlink" Target="https://www.sciencenewsforstudents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2684947"/>
            <a:ext cx="6815669" cy="1515533"/>
          </a:xfrm>
        </p:spPr>
        <p:txBody>
          <a:bodyPr/>
          <a:lstStyle/>
          <a:p>
            <a:br>
              <a:rPr lang="en-US" sz="4400" dirty="0"/>
            </a:br>
            <a:r>
              <a:rPr lang="en-US" sz="4400" dirty="0"/>
              <a:t>Engaging Students in Science </a:t>
            </a:r>
            <a:br>
              <a:rPr lang="en-US" sz="4400" dirty="0"/>
            </a:br>
            <a:r>
              <a:rPr lang="en-US" sz="4400" dirty="0"/>
              <a:t>Through Discussion of </a:t>
            </a:r>
            <a:br>
              <a:rPr lang="en-US" sz="4400" dirty="0"/>
            </a:br>
            <a:r>
              <a:rPr lang="en-US" sz="4400" dirty="0"/>
              <a:t>Science News Articles</a:t>
            </a:r>
          </a:p>
        </p:txBody>
      </p:sp>
      <p:pic>
        <p:nvPicPr>
          <p:cNvPr id="4" name="Picture 3" descr="Everyone Graduates Center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4" y="5756834"/>
            <a:ext cx="3095625" cy="904875"/>
          </a:xfrm>
          <a:prstGeom prst="rect">
            <a:avLst/>
          </a:prstGeom>
        </p:spPr>
      </p:pic>
      <p:pic>
        <p:nvPicPr>
          <p:cNvPr id="6" name="Picture 5" descr="Johns Hopkins School of Education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643" y="5889904"/>
            <a:ext cx="2985512" cy="57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14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/>
              <a:t>How can we use scientific news articles to build students’:</a:t>
            </a:r>
          </a:p>
          <a:p>
            <a:r>
              <a:rPr lang="en-US" dirty="0"/>
              <a:t>understanding of the applicability and relevance of </a:t>
            </a:r>
            <a:br>
              <a:rPr lang="en-US" dirty="0"/>
            </a:br>
            <a:r>
              <a:rPr lang="en-US" dirty="0"/>
              <a:t>science content</a:t>
            </a:r>
          </a:p>
          <a:p>
            <a:r>
              <a:rPr lang="en-US" dirty="0"/>
              <a:t>interest in science content </a:t>
            </a:r>
          </a:p>
          <a:p>
            <a:r>
              <a:rPr lang="en-US" dirty="0"/>
              <a:t>critical analysis reading skills </a:t>
            </a:r>
          </a:p>
          <a:p>
            <a:r>
              <a:rPr lang="en-US" dirty="0"/>
              <a:t>academic discussion/writing skills</a:t>
            </a:r>
          </a:p>
          <a:p>
            <a:r>
              <a:rPr lang="en-US" dirty="0"/>
              <a:t>skills at working in groups</a:t>
            </a:r>
          </a:p>
          <a:p>
            <a:endParaRPr lang="en-US" dirty="0"/>
          </a:p>
        </p:txBody>
      </p:sp>
      <p:pic>
        <p:nvPicPr>
          <p:cNvPr id="5" name="Picture 4" descr="Image of question mar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546" y="2667785"/>
            <a:ext cx="2029443" cy="333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69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Group discussion about using science articles</a:t>
            </a:r>
          </a:p>
          <a:p>
            <a:r>
              <a:rPr lang="en-US" sz="2800" dirty="0"/>
              <a:t>Small group discussion/critique of example lesson plan and large group debrief</a:t>
            </a:r>
          </a:p>
          <a:p>
            <a:r>
              <a:rPr lang="en-US" sz="2800" dirty="0"/>
              <a:t>Individual lesson planning time</a:t>
            </a:r>
          </a:p>
          <a:p>
            <a:r>
              <a:rPr lang="en-US" sz="2800" dirty="0"/>
              <a:t>Wrap-up discussion </a:t>
            </a:r>
          </a:p>
        </p:txBody>
      </p:sp>
    </p:spTree>
    <p:extLst>
      <p:ext uri="{BB962C8B-B14F-4D97-AF65-F5344CB8AC3E}">
        <p14:creationId xmlns:p14="http://schemas.microsoft.com/office/powerpoint/2010/main" val="3898264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/>
              <a:t>To what extent do you use brief articles or texts in your science class to:</a:t>
            </a:r>
          </a:p>
          <a:p>
            <a:r>
              <a:rPr lang="en-US" sz="2800" dirty="0"/>
              <a:t>Increase interest in science content?</a:t>
            </a:r>
          </a:p>
          <a:p>
            <a:r>
              <a:rPr lang="en-US" sz="2800" dirty="0"/>
              <a:t>Build student non-fiction reading and analysis skills?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800" dirty="0"/>
              <a:t>What are some of the obstacles or challenges to doing this?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800" dirty="0"/>
              <a:t>How does this work in a small group setting?</a:t>
            </a:r>
          </a:p>
        </p:txBody>
      </p:sp>
    </p:spTree>
    <p:extLst>
      <p:ext uri="{BB962C8B-B14F-4D97-AF65-F5344CB8AC3E}">
        <p14:creationId xmlns:p14="http://schemas.microsoft.com/office/powerpoint/2010/main" val="2730283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Critiquing a Lesson Plan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New Weapon to Fight </a:t>
            </a:r>
            <a:r>
              <a:rPr lang="en-US" sz="3200" dirty="0" err="1"/>
              <a:t>Zika</a:t>
            </a:r>
            <a:r>
              <a:rPr lang="en-US" sz="3200" dirty="0"/>
              <a:t>: The Mosquito</a:t>
            </a:r>
          </a:p>
        </p:txBody>
      </p:sp>
      <p:pic>
        <p:nvPicPr>
          <p:cNvPr id="6" name="Picture 5" descr="Photo of mosquit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678" y="1605353"/>
            <a:ext cx="5231773" cy="348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59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Critiquing a Lesson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dirty="0"/>
              <a:t>As a group, review together the lesson plan on the handout.</a:t>
            </a:r>
          </a:p>
          <a:p>
            <a:pPr marL="0" indent="0">
              <a:buNone/>
            </a:pPr>
            <a:r>
              <a:rPr lang="en-US" sz="2600" dirty="0"/>
              <a:t>Keep the following overarching questions in mind for each section/activity:</a:t>
            </a:r>
          </a:p>
          <a:p>
            <a:r>
              <a:rPr lang="en-US" dirty="0"/>
              <a:t>How feasible is it to execute?</a:t>
            </a:r>
          </a:p>
          <a:p>
            <a:r>
              <a:rPr lang="en-US" dirty="0"/>
              <a:t>How would your current students react to such a plan? Would they be engaged?</a:t>
            </a:r>
          </a:p>
          <a:p>
            <a:r>
              <a:rPr lang="en-US" dirty="0"/>
              <a:t>What changes would you suggest to improve this lesson plan?</a:t>
            </a:r>
          </a:p>
          <a:p>
            <a:r>
              <a:rPr lang="en-US" dirty="0"/>
              <a:t>What learning activities/performance tasks are involved, and what do you think of them?</a:t>
            </a:r>
          </a:p>
        </p:txBody>
      </p:sp>
    </p:spTree>
    <p:extLst>
      <p:ext uri="{BB962C8B-B14F-4D97-AF65-F5344CB8AC3E}">
        <p14:creationId xmlns:p14="http://schemas.microsoft.com/office/powerpoint/2010/main" val="1434471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Applying This to Our Science Classrooms</a:t>
            </a:r>
            <a:br>
              <a:rPr lang="en-US" dirty="0"/>
            </a:br>
            <a:r>
              <a:rPr lang="en-US" sz="3100" dirty="0"/>
              <a:t>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likely is it that you might use something similar to this lesson? What adaptations do you foresee having to make?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How feasible would it be to use this kind of format and lesson plan for particular science topics in your curriculum?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What kinds of topics would both be of interest to students and relevant to your course content?</a:t>
            </a:r>
          </a:p>
        </p:txBody>
      </p:sp>
    </p:spTree>
    <p:extLst>
      <p:ext uri="{BB962C8B-B14F-4D97-AF65-F5344CB8AC3E}">
        <p14:creationId xmlns:p14="http://schemas.microsoft.com/office/powerpoint/2010/main" val="2563715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Science Articles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Science News for Students   </a:t>
            </a:r>
            <a:r>
              <a:rPr lang="en-US" sz="2800" dirty="0">
                <a:hlinkClick r:id="rId2" tooltip="Link to the Science News for Students website"/>
              </a:rPr>
              <a:t>https://www.sciencenewsforstudents.org</a:t>
            </a:r>
            <a:endParaRPr lang="en-US" sz="2800" dirty="0"/>
          </a:p>
          <a:p>
            <a:r>
              <a:rPr lang="en-US" sz="2800" dirty="0"/>
              <a:t>STEM Articles from New York Times https://www.nytimes.com/spotlight/learning-stem</a:t>
            </a:r>
          </a:p>
          <a:p>
            <a:r>
              <a:rPr lang="en-US" sz="2800" dirty="0" err="1"/>
              <a:t>Newsela</a:t>
            </a:r>
            <a:r>
              <a:rPr lang="en-US" sz="2800" dirty="0"/>
              <a:t> Science Articles </a:t>
            </a:r>
            <a:r>
              <a:rPr lang="en-US" sz="2800" dirty="0">
                <a:hlinkClick r:id="rId3" tooltip="Link to articles related to science on the Newsela website"/>
              </a:rPr>
              <a:t>https://newsela.com/search?needle=Science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2500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Personal Reflection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How can I envision using a science article discussion activity in my classroom? (If not at all, why not?)</a:t>
            </a:r>
          </a:p>
          <a:p>
            <a:r>
              <a:rPr lang="en-US" sz="2800" dirty="0"/>
              <a:t>What challenges do I expect in implementing this activity and how can I address those challenges proactively?</a:t>
            </a:r>
          </a:p>
          <a:p>
            <a:r>
              <a:rPr lang="en-US" sz="2800" dirty="0"/>
              <a:t>What steps would I need to take in planning for and implementing such an activity?</a:t>
            </a:r>
          </a:p>
        </p:txBody>
      </p:sp>
    </p:spTree>
    <p:extLst>
      <p:ext uri="{BB962C8B-B14F-4D97-AF65-F5344CB8AC3E}">
        <p14:creationId xmlns:p14="http://schemas.microsoft.com/office/powerpoint/2010/main" val="3760487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8681</TotalTime>
  <Words>409</Words>
  <Application>Microsoft Office PowerPoint</Application>
  <PresentationFormat>Widescreen</PresentationFormat>
  <Paragraphs>45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Organic</vt:lpstr>
      <vt:lpstr> Engaging Students in Science  Through Discussion of  Science News Articles</vt:lpstr>
      <vt:lpstr>Guiding Question</vt:lpstr>
      <vt:lpstr>Session Agenda</vt:lpstr>
      <vt:lpstr>Group Discussion Questions</vt:lpstr>
      <vt:lpstr>New Weapon to Fight Zika: The Mosquito</vt:lpstr>
      <vt:lpstr>Critiquing a Lesson Plan</vt:lpstr>
      <vt:lpstr>Applying This to Our Science Classrooms Group Discussion</vt:lpstr>
      <vt:lpstr>Resources for Science Articles</vt:lpstr>
      <vt:lpstr>Teacher Personal Reflection Questions</vt:lpstr>
    </vt:vector>
  </TitlesOfParts>
  <Company>CSOS-JHU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 or Fiction?  Distinguishing Fake News from Real News</dc:title>
  <dc:creator>Martha Mac Iver</dc:creator>
  <cp:lastModifiedBy>Martha Mac Iver</cp:lastModifiedBy>
  <cp:revision>86</cp:revision>
  <dcterms:created xsi:type="dcterms:W3CDTF">2017-02-22T14:50:41Z</dcterms:created>
  <dcterms:modified xsi:type="dcterms:W3CDTF">2020-03-19T16:48:42Z</dcterms:modified>
</cp:coreProperties>
</file>