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92" r:id="rId2"/>
    <p:sldId id="293" r:id="rId3"/>
    <p:sldId id="294" r:id="rId4"/>
    <p:sldId id="302" r:id="rId5"/>
    <p:sldId id="290" r:id="rId6"/>
    <p:sldId id="288" r:id="rId7"/>
    <p:sldId id="295" r:id="rId8"/>
    <p:sldId id="296" r:id="rId9"/>
    <p:sldId id="297" r:id="rId10"/>
    <p:sldId id="298" r:id="rId11"/>
    <p:sldId id="299" r:id="rId12"/>
    <p:sldId id="300" r:id="rId13"/>
    <p:sldId id="266" r:id="rId14"/>
    <p:sldId id="30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D8E8"/>
    <a:srgbClr val="D99694"/>
    <a:srgbClr val="D9DE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94747" autoAdjust="0"/>
  </p:normalViewPr>
  <p:slideViewPr>
    <p:cSldViewPr snapToGrid="0">
      <p:cViewPr varScale="1">
        <p:scale>
          <a:sx n="105" d="100"/>
          <a:sy n="105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0C29-D803-49CA-9A56-C6AD420DA0FF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CA6782-CCF0-4922-8097-9F0F633025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60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iencenewsforstudent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3224443"/>
            <a:ext cx="6815669" cy="1515533"/>
          </a:xfrm>
        </p:spPr>
        <p:txBody>
          <a:bodyPr/>
          <a:lstStyle/>
          <a:p>
            <a:r>
              <a:rPr lang="en-US" sz="4000" dirty="0" smtClean="0"/>
              <a:t>Engaging Students in Science Through Discussion of Science News Articles</a:t>
            </a:r>
            <a:endParaRPr lang="en-US" sz="4000" dirty="0"/>
          </a:p>
        </p:txBody>
      </p:sp>
      <p:pic>
        <p:nvPicPr>
          <p:cNvPr id="4" name="Picture 3" descr="Everyone Graduates Center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" y="5756834"/>
            <a:ext cx="3095625" cy="904875"/>
          </a:xfrm>
          <a:prstGeom prst="rect">
            <a:avLst/>
          </a:prstGeom>
        </p:spPr>
      </p:pic>
      <p:pic>
        <p:nvPicPr>
          <p:cNvPr id="6" name="Picture 5" descr="Johns Hopkins School of Education logo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643" y="5889904"/>
            <a:ext cx="2985512" cy="572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09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Thoughts about this experience?</a:t>
            </a:r>
          </a:p>
          <a:p>
            <a:r>
              <a:rPr lang="en-US" sz="3600" dirty="0"/>
              <a:t>How might students respond to this?  </a:t>
            </a:r>
          </a:p>
          <a:p>
            <a:r>
              <a:rPr lang="en-US" sz="3600" dirty="0"/>
              <a:t>How might this type of activity address the </a:t>
            </a:r>
            <a:r>
              <a:rPr lang="en-US" sz="3600" dirty="0" smtClean="0"/>
              <a:t>curriculum?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2995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Conceptual Shifts in the NGSS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K–12 </a:t>
            </a:r>
            <a:r>
              <a:rPr lang="en-US" dirty="0" smtClean="0"/>
              <a:t>science education should reflect </a:t>
            </a:r>
            <a:r>
              <a:rPr lang="en-US" dirty="0"/>
              <a:t>the r</a:t>
            </a:r>
            <a:r>
              <a:rPr lang="en-US" dirty="0" smtClean="0"/>
              <a:t>eal world interconnections </a:t>
            </a:r>
            <a:r>
              <a:rPr lang="en-US" dirty="0"/>
              <a:t>in </a:t>
            </a:r>
            <a:r>
              <a:rPr lang="en-US" dirty="0" smtClean="0"/>
              <a:t>science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Using all practices and crosscutting concepts to teach all core ideas all year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Science concepts build coherently across K-12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The NGSS </a:t>
            </a:r>
            <a:r>
              <a:rPr lang="en-US" dirty="0" smtClean="0"/>
              <a:t>focus </a:t>
            </a:r>
            <a:r>
              <a:rPr lang="en-US" dirty="0"/>
              <a:t>on </a:t>
            </a:r>
            <a:r>
              <a:rPr lang="en-US" dirty="0" smtClean="0"/>
              <a:t>deeper </a:t>
            </a:r>
            <a:r>
              <a:rPr lang="en-US" dirty="0"/>
              <a:t>u</a:t>
            </a:r>
            <a:r>
              <a:rPr lang="en-US" dirty="0" smtClean="0"/>
              <a:t>nderstanding </a:t>
            </a:r>
            <a:r>
              <a:rPr lang="en-US" dirty="0"/>
              <a:t>and </a:t>
            </a:r>
            <a:r>
              <a:rPr lang="en-US" dirty="0" smtClean="0"/>
              <a:t>application </a:t>
            </a:r>
            <a:r>
              <a:rPr lang="en-US" dirty="0"/>
              <a:t>of </a:t>
            </a:r>
            <a:r>
              <a:rPr lang="en-US" dirty="0" smtClean="0"/>
              <a:t>content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Integration of science and engineering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Coordination with Common Core State Standards </a:t>
            </a:r>
          </a:p>
        </p:txBody>
      </p:sp>
      <p:pic>
        <p:nvPicPr>
          <p:cNvPr id="7" name="Picture 6" descr="Next Generation Science Standards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996" y="4802879"/>
            <a:ext cx="2924557" cy="1343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11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 descr="Table displaying a framework for K-12 science education and relevant Next Generation Science Standards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165658783"/>
              </p:ext>
            </p:extLst>
          </p:nvPr>
        </p:nvGraphicFramePr>
        <p:xfrm>
          <a:off x="172122" y="182878"/>
          <a:ext cx="11844168" cy="6486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8056">
                  <a:extLst>
                    <a:ext uri="{9D8B030D-6E8A-4147-A177-3AD203B41FA5}">
                      <a16:colId xmlns:a16="http://schemas.microsoft.com/office/drawing/2014/main" val="1214439198"/>
                    </a:ext>
                  </a:extLst>
                </a:gridCol>
                <a:gridCol w="3948056">
                  <a:extLst>
                    <a:ext uri="{9D8B030D-6E8A-4147-A177-3AD203B41FA5}">
                      <a16:colId xmlns:a16="http://schemas.microsoft.com/office/drawing/2014/main" val="1428611994"/>
                    </a:ext>
                  </a:extLst>
                </a:gridCol>
                <a:gridCol w="3948056">
                  <a:extLst>
                    <a:ext uri="{9D8B030D-6E8A-4147-A177-3AD203B41FA5}">
                      <a16:colId xmlns:a16="http://schemas.microsoft.com/office/drawing/2014/main" val="1042023662"/>
                    </a:ext>
                  </a:extLst>
                </a:gridCol>
              </a:tblGrid>
              <a:tr h="865954"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</a:rPr>
                        <a:t>Framework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 for K-12 Science Education &amp; </a:t>
                      </a:r>
                      <a:b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</a:rPr>
                        <a:t>Next Generation Science Standards (NGSS)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D0D8E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095614"/>
                  </a:ext>
                </a:extLst>
              </a:tr>
              <a:tr h="1217434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1. Scientific and Engineering Practices</a:t>
                      </a: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NSES –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Process Skills, Inquiry, and Nature of Science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2. Crosscutting Concepts</a:t>
                      </a:r>
                      <a:endParaRPr lang="en-US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NSES</a:t>
                      </a:r>
                      <a:r>
                        <a:rPr lang="en-US" b="1" baseline="0" dirty="0" smtClean="0">
                          <a:solidFill>
                            <a:schemeClr val="tx1"/>
                          </a:solidFill>
                        </a:rPr>
                        <a:t> – Unifying Concepts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3. Disciplinary Core Ideas</a:t>
                      </a:r>
                      <a:endParaRPr lang="en-US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algn="l"/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NSES Science Content</a:t>
                      </a:r>
                    </a:p>
                    <a:p>
                      <a:pPr algn="l"/>
                      <a:endParaRPr lang="en-US" b="1" i="1" dirty="0" smtClean="0">
                        <a:solidFill>
                          <a:srgbClr val="D99694"/>
                        </a:solidFill>
                      </a:endParaRPr>
                    </a:p>
                    <a:p>
                      <a:pPr algn="l"/>
                      <a:r>
                        <a:rPr lang="en-US" b="1" i="1" dirty="0" smtClean="0">
                          <a:solidFill>
                            <a:srgbClr val="D99694"/>
                          </a:solidFill>
                        </a:rPr>
                        <a:t>Adds Engineering and STEM</a:t>
                      </a:r>
                      <a:endParaRPr lang="en-US" b="1" i="1" dirty="0">
                        <a:solidFill>
                          <a:srgbClr val="D99694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089514"/>
                  </a:ext>
                </a:extLst>
              </a:tr>
              <a:tr h="4403476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Asking questions (for science) and defining problems (for engineering)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Developing and using models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Planning and carrying out investigations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Analyzing and interpreting data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Using mathematics and computational thinking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Constructing explanations (for science) and designing solutions (for engineering)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Engaging in argument from evidence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Obtaining, evaluating, and communicating information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Patterns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Cause and effect: Mechanism and explanation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Scale, proportion, and quantity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Systems and system models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Energy and matter: Flows, cycles, and conservation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Structure and function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r>
                        <a:rPr lang="en-US" dirty="0" smtClean="0"/>
                        <a:t>Stability and change</a:t>
                      </a:r>
                    </a:p>
                    <a:p>
                      <a:pPr marL="342900" indent="-342900">
                        <a:buFont typeface="+mj-lt"/>
                        <a:buAutoNum type="arabicPeriod"/>
                      </a:pPr>
                      <a:endParaRPr lang="en-US" dirty="0" smtClean="0"/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US" b="1" i="1" dirty="0" smtClean="0">
                          <a:solidFill>
                            <a:srgbClr val="D99694"/>
                          </a:solidFill>
                        </a:rPr>
                        <a:t>Utilizes History of Science and Social and personal perspectives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Physical 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Life 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Earth and Space Sciences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Engineering, Technology, and the Applications of Science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9948917"/>
                  </a:ext>
                </a:extLst>
              </a:tr>
            </a:tbl>
          </a:graphicData>
        </a:graphic>
      </p:graphicFrame>
      <p:pic>
        <p:nvPicPr>
          <p:cNvPr id="5" name="Picture 2" descr="Image of three intersecting pieces, labeled &quot;practices,&quot; &quot;crosscutting,&quot; and &quot;content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050" y="4064778"/>
            <a:ext cx="2028825" cy="212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883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AD0F8-3F8B-BC4E-B5E3-81ACE2ECC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to Explore the Site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l"/>
            <a:r>
              <a:rPr lang="en-US" sz="3200" dirty="0"/>
              <a:t>What news pieces are available that align with content in my upcoming curriculum?</a:t>
            </a:r>
          </a:p>
          <a:p>
            <a:pPr algn="l"/>
            <a:r>
              <a:rPr lang="en-US" sz="3200" dirty="0" smtClean="0"/>
              <a:t>Which </a:t>
            </a:r>
            <a:r>
              <a:rPr lang="en-US" sz="3200" dirty="0"/>
              <a:t>scientific and engineering practices might the activity be designed to address?</a:t>
            </a:r>
          </a:p>
          <a:p>
            <a:pPr algn="l"/>
            <a:r>
              <a:rPr lang="en-US" sz="3200" dirty="0" smtClean="0"/>
              <a:t>What </a:t>
            </a:r>
            <a:r>
              <a:rPr lang="en-US" sz="3200" dirty="0"/>
              <a:t>resources or actions would I need to do next to try this out?</a:t>
            </a:r>
          </a:p>
          <a:p>
            <a:pPr algn="l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225444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Reflection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What steps do I need to take to use this resource in the design of engaging and effective lesson plans?  </a:t>
            </a:r>
          </a:p>
          <a:p>
            <a:r>
              <a:rPr lang="en-US" sz="3600" dirty="0"/>
              <a:t>What resources would be helpful?  </a:t>
            </a:r>
          </a:p>
          <a:p>
            <a:r>
              <a:rPr lang="en-US" sz="3600" dirty="0"/>
              <a:t>With whom will I discuss this more</a:t>
            </a:r>
            <a:r>
              <a:rPr lang="en-US" sz="3600" dirty="0" smtClean="0"/>
              <a:t>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9646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 smtClean="0"/>
              <a:t>How might science news stories capture students’ natural interests to engage them in learning science content, concepts and practices?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26858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Session 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Experience a “Science News” activity</a:t>
            </a:r>
          </a:p>
          <a:p>
            <a:r>
              <a:rPr lang="en-US" sz="3200" dirty="0" smtClean="0"/>
              <a:t>Debrief the experience and examine as a department</a:t>
            </a:r>
          </a:p>
          <a:p>
            <a:r>
              <a:rPr lang="en-US" sz="3200" dirty="0" smtClean="0"/>
              <a:t>Explore the site for potential use in an upcoming unit in your classroom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51870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shot of a media release from the California Water Boards announcing an initiative providing lead testing for water systems in California schools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057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3600" dirty="0"/>
              <a:t>How confident are we about our drinking water </a:t>
            </a:r>
            <a:br>
              <a:rPr lang="en-US" sz="3600" dirty="0"/>
            </a:br>
            <a:r>
              <a:rPr lang="en-US" sz="3600" dirty="0"/>
              <a:t>at </a:t>
            </a:r>
            <a:r>
              <a:rPr lang="en-US" sz="3600" dirty="0" smtClean="0"/>
              <a:t>our school?</a:t>
            </a:r>
            <a:r>
              <a:rPr lang="en-US" sz="3600" dirty="0"/>
              <a:t/>
            </a:r>
            <a:br>
              <a:rPr lang="en-US" sz="3600" dirty="0"/>
            </a:br>
            <a:endParaRPr lang="en-US" sz="3600" dirty="0"/>
          </a:p>
        </p:txBody>
      </p:sp>
      <p:pic>
        <p:nvPicPr>
          <p:cNvPr id="2" name="Picture 1" descr="Photo of a water fountai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158" y="1183340"/>
            <a:ext cx="6206897" cy="4136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072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4A8C-DA0B-854D-99A9-98215D2E9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Features of </a:t>
            </a:r>
            <a:r>
              <a:rPr lang="en-US" dirty="0" smtClean="0"/>
              <a:t>“Science </a:t>
            </a:r>
            <a:r>
              <a:rPr lang="en-US" dirty="0"/>
              <a:t>News </a:t>
            </a:r>
            <a:r>
              <a:rPr lang="en-US" dirty="0" smtClean="0"/>
              <a:t>for Students”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A8D1A-9C22-5E4E-B9C7-8581D5EA22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 smtClean="0">
                <a:hlinkClick r:id="rId2" tooltip="Link to the website Science News for Students"/>
              </a:rPr>
              <a:t>https://www.sciencenewsforstudents.org</a:t>
            </a:r>
            <a:endParaRPr lang="en-US" sz="3200" dirty="0" smtClean="0"/>
          </a:p>
          <a:p>
            <a:r>
              <a:rPr lang="en-US" sz="3600" dirty="0" smtClean="0"/>
              <a:t>Power </a:t>
            </a:r>
            <a:r>
              <a:rPr lang="en-US" sz="3600" dirty="0"/>
              <a:t>w</a:t>
            </a:r>
            <a:r>
              <a:rPr lang="en-US" sz="3600" dirty="0" smtClean="0"/>
              <a:t>ords</a:t>
            </a:r>
            <a:endParaRPr lang="en-US" sz="3600" dirty="0"/>
          </a:p>
          <a:p>
            <a:r>
              <a:rPr lang="en-US" sz="3600" dirty="0"/>
              <a:t>Data </a:t>
            </a:r>
            <a:r>
              <a:rPr lang="en-US" sz="3600" dirty="0" smtClean="0"/>
              <a:t>dive</a:t>
            </a:r>
            <a:endParaRPr lang="en-US" sz="3600" dirty="0"/>
          </a:p>
          <a:p>
            <a:r>
              <a:rPr lang="en-US" sz="3600" dirty="0" smtClean="0"/>
              <a:t>Real </a:t>
            </a:r>
            <a:r>
              <a:rPr lang="en-US" sz="3600" dirty="0"/>
              <a:t>d</a:t>
            </a:r>
            <a:r>
              <a:rPr lang="en-US" sz="3600" dirty="0" smtClean="0"/>
              <a:t>ata </a:t>
            </a:r>
            <a:r>
              <a:rPr lang="en-US" sz="3600" dirty="0"/>
              <a:t>on l</a:t>
            </a:r>
            <a:r>
              <a:rPr lang="en-US" sz="3600" dirty="0" smtClean="0"/>
              <a:t>ead </a:t>
            </a:r>
            <a:r>
              <a:rPr lang="en-US" sz="3600" dirty="0"/>
              <a:t>l</a:t>
            </a:r>
            <a:r>
              <a:rPr lang="en-US" sz="3600" dirty="0" smtClean="0"/>
              <a:t>evels </a:t>
            </a:r>
            <a:r>
              <a:rPr lang="en-US" sz="3600" dirty="0"/>
              <a:t>in </a:t>
            </a:r>
            <a:r>
              <a:rPr lang="en-US" sz="3600" dirty="0" smtClean="0"/>
              <a:t>school </a:t>
            </a:r>
            <a:r>
              <a:rPr lang="en-US" sz="3600" dirty="0"/>
              <a:t>d</a:t>
            </a:r>
            <a:r>
              <a:rPr lang="en-US" sz="3600" dirty="0" smtClean="0"/>
              <a:t>rinking </a:t>
            </a:r>
            <a:r>
              <a:rPr lang="en-US" sz="3600" dirty="0"/>
              <a:t>w</a:t>
            </a:r>
            <a:r>
              <a:rPr lang="en-US" sz="3600" dirty="0" smtClean="0"/>
              <a:t>ater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3488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 for Student Reading in Pairs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300" dirty="0"/>
              <a:t>Decide who will be A and who will be B</a:t>
            </a:r>
          </a:p>
          <a:p>
            <a:r>
              <a:rPr lang="en-US" sz="2300" dirty="0"/>
              <a:t>EITHER read the first paragraph silently OR A reads aloud – B follows along</a:t>
            </a:r>
          </a:p>
          <a:p>
            <a:r>
              <a:rPr lang="en-US" sz="2300" dirty="0"/>
              <a:t>B paraphrases the content</a:t>
            </a:r>
          </a:p>
          <a:p>
            <a:r>
              <a:rPr lang="en-US" sz="2300" dirty="0"/>
              <a:t>EITHER read the second paragraph silently OR B reads aloud – A follows along</a:t>
            </a:r>
          </a:p>
          <a:p>
            <a:r>
              <a:rPr lang="en-US" sz="2300" dirty="0"/>
              <a:t>A paraphrases the content </a:t>
            </a:r>
          </a:p>
          <a:p>
            <a:r>
              <a:rPr lang="en-US" sz="2300" dirty="0"/>
              <a:t>Continue through the remainder of the </a:t>
            </a:r>
            <a:r>
              <a:rPr lang="en-US" sz="2300" dirty="0" smtClean="0"/>
              <a:t>article</a:t>
            </a:r>
            <a:endParaRPr lang="en-US" sz="2300" dirty="0"/>
          </a:p>
        </p:txBody>
      </p:sp>
    </p:spTree>
    <p:extLst>
      <p:ext uri="{BB962C8B-B14F-4D97-AF65-F5344CB8AC3E}">
        <p14:creationId xmlns:p14="http://schemas.microsoft.com/office/powerpoint/2010/main" val="3510505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Pairs Combine into Fours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Discuss the first two data dive questions</a:t>
            </a:r>
          </a:p>
          <a:p>
            <a:r>
              <a:rPr lang="en-US" sz="3600" dirty="0" smtClean="0"/>
              <a:t>Select the graph for just one school to discuss question three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06545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Whole Group Discussion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If the water was tested again, what are your hunches about how the results might be different?  </a:t>
            </a:r>
          </a:p>
          <a:p>
            <a:r>
              <a:rPr lang="en-US" sz="3200" dirty="0"/>
              <a:t>How might you present this data?</a:t>
            </a:r>
          </a:p>
          <a:p>
            <a:r>
              <a:rPr lang="en-US" sz="3200" dirty="0"/>
              <a:t>Review </a:t>
            </a:r>
            <a:r>
              <a:rPr lang="en-US" sz="3200" dirty="0" smtClean="0"/>
              <a:t>the Lead Sampling in </a:t>
            </a:r>
            <a:r>
              <a:rPr lang="en-US" sz="3200" dirty="0"/>
              <a:t>California handout.</a:t>
            </a:r>
          </a:p>
          <a:p>
            <a:r>
              <a:rPr lang="en-US" sz="3200" dirty="0"/>
              <a:t>What questions does this raise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351483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8305</TotalTime>
  <Words>558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Garamond</vt:lpstr>
      <vt:lpstr>Organic</vt:lpstr>
      <vt:lpstr>Engaging Students in Science Through Discussion of Science News Articles</vt:lpstr>
      <vt:lpstr>Guiding Questions</vt:lpstr>
      <vt:lpstr>Session Agenda</vt:lpstr>
      <vt:lpstr>PowerPoint Presentation</vt:lpstr>
      <vt:lpstr>PowerPoint Presentation</vt:lpstr>
      <vt:lpstr>Features of “Science News for Students”</vt:lpstr>
      <vt:lpstr>Directions for Student Reading in Pairs</vt:lpstr>
      <vt:lpstr>Pairs Combine into Fours</vt:lpstr>
      <vt:lpstr>Whole Group Discussion Questions</vt:lpstr>
      <vt:lpstr>Debrief</vt:lpstr>
      <vt:lpstr>Conceptual Shifts in the NGSS</vt:lpstr>
      <vt:lpstr>PowerPoint Presentation</vt:lpstr>
      <vt:lpstr>Time to Explore the Site</vt:lpstr>
      <vt:lpstr>Teacher Reflection Questions</vt:lpstr>
    </vt:vector>
  </TitlesOfParts>
  <Company>CSOS-JHU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Fact or Fiction?  Distinguishing Fake News from Real News</dc:title>
  <dc:creator>Martha Mac Iver</dc:creator>
  <cp:lastModifiedBy>Emily Clark</cp:lastModifiedBy>
  <cp:revision>70</cp:revision>
  <dcterms:created xsi:type="dcterms:W3CDTF">2017-02-22T14:50:41Z</dcterms:created>
  <dcterms:modified xsi:type="dcterms:W3CDTF">2020-02-26T16:38:28Z</dcterms:modified>
</cp:coreProperties>
</file>