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80" r:id="rId2"/>
    <p:sldId id="281" r:id="rId3"/>
    <p:sldId id="282" r:id="rId4"/>
    <p:sldId id="283" r:id="rId5"/>
    <p:sldId id="267" r:id="rId6"/>
    <p:sldId id="259" r:id="rId7"/>
    <p:sldId id="260" r:id="rId8"/>
    <p:sldId id="268" r:id="rId9"/>
    <p:sldId id="263" r:id="rId10"/>
    <p:sldId id="276" r:id="rId11"/>
    <p:sldId id="284" r:id="rId12"/>
    <p:sldId id="265" r:id="rId13"/>
    <p:sldId id="262" r:id="rId14"/>
    <p:sldId id="278" r:id="rId15"/>
    <p:sldId id="266" r:id="rId16"/>
    <p:sldId id="286" r:id="rId17"/>
    <p:sldId id="271" r:id="rId18"/>
    <p:sldId id="270" r:id="rId19"/>
    <p:sldId id="27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58" autoAdjust="0"/>
    <p:restoredTop sz="94711" autoAdjust="0"/>
  </p:normalViewPr>
  <p:slideViewPr>
    <p:cSldViewPr snapToGrid="0">
      <p:cViewPr varScale="1">
        <p:scale>
          <a:sx n="80" d="100"/>
          <a:sy n="80" d="100"/>
        </p:scale>
        <p:origin x="2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01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A0C29-D803-49CA-9A56-C6AD420DA0F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A6782-CCF0-4922-8097-9F0F63302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60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A6782-CCF0-4922-8097-9F0F6330257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28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A6782-CCF0-4922-8097-9F0F6330257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77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thepoliticalinsider.com/wikileaks-confirms-hillary-sold-weapons-isis-drops-another-bombshell-breaking-news/#ixzz4aZDSK6EL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snopes.com/wordpress/wp-content/uploads/2016/11/simon-rowntree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Fact or Fiction? Distinguishing Fake News from Real News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Engaging Students in </a:t>
            </a:r>
            <a:br>
              <a:rPr lang="en-US" sz="3600" dirty="0"/>
            </a:br>
            <a:r>
              <a:rPr lang="en-US" sz="3600" dirty="0"/>
              <a:t>Critical Reading Skills</a:t>
            </a:r>
          </a:p>
        </p:txBody>
      </p:sp>
      <p:pic>
        <p:nvPicPr>
          <p:cNvPr id="4" name="Picture 3" descr="Everyone Graduates Center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4" y="5756834"/>
            <a:ext cx="3095625" cy="904875"/>
          </a:xfrm>
          <a:prstGeom prst="rect">
            <a:avLst/>
          </a:prstGeom>
        </p:spPr>
      </p:pic>
      <p:pic>
        <p:nvPicPr>
          <p:cNvPr id="6" name="Picture 5" descr="Johns Hopkins School of Education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643" y="5889904"/>
            <a:ext cx="2985512" cy="57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716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2" y="982132"/>
            <a:ext cx="95549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WikiLeaks CONFIRMS Hillary Sold Weapons to ISIS… Then Drops Another BOMBSHELL!</a:t>
            </a:r>
            <a:br>
              <a:rPr lang="en-US" sz="3600" dirty="0">
                <a:solidFill>
                  <a:srgbClr val="000000"/>
                </a:solidFill>
              </a:rPr>
            </a:br>
            <a:r>
              <a:rPr lang="en-US" sz="3600" dirty="0">
                <a:solidFill>
                  <a:srgbClr val="000000"/>
                </a:solidFill>
              </a:rPr>
              <a:t/>
            </a:r>
            <a:br>
              <a:rPr lang="en-US" sz="3600" dirty="0">
                <a:solidFill>
                  <a:srgbClr val="000000"/>
                </a:solidFill>
              </a:rPr>
            </a:br>
            <a:r>
              <a:rPr lang="en-US" sz="3600" dirty="0">
                <a:solidFill>
                  <a:srgbClr val="000000"/>
                </a:solidFill>
              </a:rPr>
              <a:t>Read more: </a:t>
            </a:r>
            <a:r>
              <a:rPr lang="en-US" sz="3600" dirty="0">
                <a:solidFill>
                  <a:srgbClr val="003399"/>
                </a:solidFill>
                <a:hlinkClick r:id="rId2" tooltip="Link to story on The Political Insider with the headline &quot;WikiLeaks confirms Hillary sold weapons to ISIS... then drops another bombshell!&quot;"/>
              </a:rPr>
              <a:t>http://thepoliticalinsider.com/wikileaks-confirms-hillary-sold-weapons-isis-drops-another-bombshell-breaking-news/#ixzz4aZDSK6EL</a:t>
            </a:r>
            <a:r>
              <a:rPr lang="en-US" sz="3600" dirty="0">
                <a:solidFill>
                  <a:srgbClr val="000000"/>
                </a:solidFill>
              </a:rPr>
              <a:t/>
            </a:r>
            <a:br>
              <a:rPr lang="en-US" sz="3600" dirty="0">
                <a:solidFill>
                  <a:srgbClr val="000000"/>
                </a:solidFill>
              </a:rPr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08617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272" y="511485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/>
              <a:t>Small Group Discussion Exercise</a:t>
            </a:r>
            <a:br>
              <a:rPr lang="en-US" dirty="0"/>
            </a:br>
            <a:r>
              <a:rPr lang="en-US" sz="3100" dirty="0"/>
              <a:t>(How might something like this work in your classroom?)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Teachers will play the roles of students divided into small groups to accomplish the following tasks collaboratively:</a:t>
            </a:r>
          </a:p>
          <a:p>
            <a:r>
              <a:rPr lang="en-US" dirty="0"/>
              <a:t>Read the “news” story assigned to your group.</a:t>
            </a:r>
          </a:p>
          <a:p>
            <a:r>
              <a:rPr lang="en-US" dirty="0"/>
              <a:t>Develop a list of questions you need to find answers to in order to evaluate whether the “news” story is reliable or not.</a:t>
            </a:r>
          </a:p>
          <a:p>
            <a:r>
              <a:rPr lang="en-US" dirty="0"/>
              <a:t>List the questions in a logical order on your poster chart.</a:t>
            </a:r>
          </a:p>
          <a:p>
            <a:r>
              <a:rPr lang="en-US" dirty="0"/>
              <a:t>Suggest at least one good way to find the answer to each question, and be ready to defend why it is a good approach.</a:t>
            </a:r>
          </a:p>
        </p:txBody>
      </p:sp>
    </p:spTree>
    <p:extLst>
      <p:ext uri="{BB962C8B-B14F-4D97-AF65-F5344CB8AC3E}">
        <p14:creationId xmlns:p14="http://schemas.microsoft.com/office/powerpoint/2010/main" val="1251166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Group Share-Out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71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Teacher Reflection on Where Students </a:t>
            </a:r>
            <a:br>
              <a:rPr lang="en-US" dirty="0"/>
            </a:br>
            <a:r>
              <a:rPr lang="en-US" dirty="0"/>
              <a:t>Will Need Scaffolding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questions do you think your students will be able to come up with themselves?</a:t>
            </a:r>
          </a:p>
          <a:p>
            <a:r>
              <a:rPr lang="en-US" dirty="0"/>
              <a:t>Which questions do you think they will probably not think of?</a:t>
            </a:r>
          </a:p>
          <a:p>
            <a:r>
              <a:rPr lang="en-US" dirty="0"/>
              <a:t>Are there ways to probe and help students discover what they need to know without telling them directly?  (And why might it be important to do this?)</a:t>
            </a:r>
          </a:p>
          <a:p>
            <a:r>
              <a:rPr lang="en-US" dirty="0"/>
              <a:t>What methods for answering their questions are students likely to suggest?  Where will they need guidance in finding reliable sources?</a:t>
            </a:r>
          </a:p>
        </p:txBody>
      </p:sp>
    </p:spTree>
    <p:extLst>
      <p:ext uri="{BB962C8B-B14F-4D97-AF65-F5344CB8AC3E}">
        <p14:creationId xmlns:p14="http://schemas.microsoft.com/office/powerpoint/2010/main" val="1464617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listing 9 tips on how to recognize a fake news story:&#10;1: Read past the headline&#10;2: Check what news outlet published it&#10;3: Check the publish date and time&#10;4: Who is the author?&#10;5: Look at what links and sources are used&#10;6: Look out for questionable quotes and photos&#10;7: Beware confirmation bias&#10;8: Search if other news outlets are reporting it&#10;9: Think before you shar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8" r="7585"/>
          <a:stretch/>
        </p:blipFill>
        <p:spPr>
          <a:xfrm>
            <a:off x="5029200" y="1624805"/>
            <a:ext cx="6025896" cy="36004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175500" y="5562600"/>
            <a:ext cx="4536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Huffington Post, November 22, 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36327" y="1655315"/>
            <a:ext cx="36809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are the pros and cons of teaching such a checklist prior to asking students to consider coming up with such a list on their own?</a:t>
            </a:r>
          </a:p>
        </p:txBody>
      </p:sp>
    </p:spTree>
    <p:extLst>
      <p:ext uri="{BB962C8B-B14F-4D97-AF65-F5344CB8AC3E}">
        <p14:creationId xmlns:p14="http://schemas.microsoft.com/office/powerpoint/2010/main" val="3040281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Addressing the Issue of “Fake News”</a:t>
            </a:r>
            <a:br>
              <a:rPr lang="en-US" sz="3200" dirty="0"/>
            </a:br>
            <a:r>
              <a:rPr lang="en-US" sz="3200" dirty="0"/>
              <a:t>in My Classroom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4014789" cy="2946404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 dirty="0"/>
              <a:t>How can I fit this into my curriculum?</a:t>
            </a:r>
          </a:p>
          <a:p>
            <a:pPr algn="l"/>
            <a:r>
              <a:rPr lang="en-US" sz="2800" dirty="0"/>
              <a:t>What standards does this address?</a:t>
            </a:r>
          </a:p>
          <a:p>
            <a:pPr algn="l"/>
            <a:r>
              <a:rPr lang="en-US" sz="2800" dirty="0"/>
              <a:t>What do I need to do next to try this out?</a:t>
            </a:r>
          </a:p>
          <a:p>
            <a:pPr algn="l"/>
            <a:endParaRPr lang="en-US" dirty="0"/>
          </a:p>
        </p:txBody>
      </p:sp>
      <p:pic>
        <p:nvPicPr>
          <p:cNvPr id="5" name="Picture 4" descr="Image of a chalkboard drawing of a person walking up steps, with the text &quot;What's next?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364" y="1525694"/>
            <a:ext cx="5570727" cy="371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544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Reading Informational Text Standards</a:t>
            </a:r>
            <a:br>
              <a:rPr lang="en-US" dirty="0"/>
            </a:br>
            <a:r>
              <a:rPr lang="en-US" dirty="0"/>
              <a:t>(CCSR Grades 9-10 for ELA and SS)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can determine the author’s point of view in a text. (RI 6-1)</a:t>
            </a:r>
          </a:p>
          <a:p>
            <a:r>
              <a:rPr lang="en-US" dirty="0"/>
              <a:t>I can determine the author’s purpose for writing a text. (RI 6-2)</a:t>
            </a:r>
          </a:p>
          <a:p>
            <a:r>
              <a:rPr lang="en-US" dirty="0"/>
              <a:t>I can analyze accounts of the same subject told in a different medium, determining which aspects are emphasized in which medium. (RI 7-1)</a:t>
            </a:r>
          </a:p>
          <a:p>
            <a:r>
              <a:rPr lang="en-US" dirty="0"/>
              <a:t>I can assess whether an author’s reasoning is valid and whether s/he has enough relevant evidence to support the claims s/he makes. (RI 8-2)</a:t>
            </a:r>
          </a:p>
          <a:p>
            <a:r>
              <a:rPr lang="en-US" dirty="0"/>
              <a:t>I can identify false statements and fallacious reasoning. (RI 8-3)</a:t>
            </a:r>
          </a:p>
        </p:txBody>
      </p:sp>
    </p:spTree>
    <p:extLst>
      <p:ext uri="{BB962C8B-B14F-4D97-AF65-F5344CB8AC3E}">
        <p14:creationId xmlns:p14="http://schemas.microsoft.com/office/powerpoint/2010/main" val="1855394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Ideas for Engaging Students in Identifying </a:t>
            </a:r>
            <a:br>
              <a:rPr lang="en-US" sz="3600" dirty="0"/>
            </a:br>
            <a:r>
              <a:rPr lang="en-US" sz="3600" dirty="0"/>
              <a:t>Fake News</a:t>
            </a:r>
          </a:p>
        </p:txBody>
      </p:sp>
      <p:pic>
        <p:nvPicPr>
          <p:cNvPr id="2" name="Picture 1" descr="Image of a New Yorker cartoon, in which contestants are competing on a Jeopardy-style show titled &quot;Facts Don't Matter!&quot; The caption reads &quot;I'm sorry, Jeannie, your answer was correct, but Kevin shouted his incorrect answer over yours, so he gets the points.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206" y="653143"/>
            <a:ext cx="6024496" cy="51668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58802" y="5820034"/>
            <a:ext cx="5549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Cartoon by Joe </a:t>
            </a:r>
            <a:r>
              <a:rPr lang="en-US" sz="1600" dirty="0" err="1"/>
              <a:t>Dator</a:t>
            </a:r>
            <a:r>
              <a:rPr lang="en-US" sz="1600" dirty="0"/>
              <a:t>, The New Yorker</a:t>
            </a:r>
          </a:p>
        </p:txBody>
      </p:sp>
    </p:spTree>
    <p:extLst>
      <p:ext uri="{BB962C8B-B14F-4D97-AF65-F5344CB8AC3E}">
        <p14:creationId xmlns:p14="http://schemas.microsoft.com/office/powerpoint/2010/main" val="63705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Additional Ideas for Engaging Students in Identifying Fake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31532"/>
            <a:ext cx="9601196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Teachers peruse and discuss distributed </a:t>
            </a:r>
            <a:br>
              <a:rPr lang="en-US" sz="3600" dirty="0"/>
            </a:br>
            <a:r>
              <a:rPr lang="en-US" sz="3600" dirty="0"/>
              <a:t>lesson plan ideas and their own ideas</a:t>
            </a:r>
          </a:p>
        </p:txBody>
      </p:sp>
    </p:spTree>
    <p:extLst>
      <p:ext uri="{BB962C8B-B14F-4D97-AF65-F5344CB8AC3E}">
        <p14:creationId xmlns:p14="http://schemas.microsoft.com/office/powerpoint/2010/main" val="1745031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Teacher Reflection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What student interests am I aware of that can provide a segue to engaging them in the importance of distinguishing fake news from real news?</a:t>
            </a:r>
          </a:p>
          <a:p>
            <a:r>
              <a:rPr lang="en-US" sz="2800" dirty="0"/>
              <a:t>How can I link this topic to upcoming topics in my curriculum?</a:t>
            </a:r>
          </a:p>
          <a:p>
            <a:r>
              <a:rPr lang="en-US" sz="2800" dirty="0"/>
              <a:t>What steps do I need to take to design engaging and effective lesson plans on this topic for my students?  What resources would be helpful?  With whom will I discuss this more?</a:t>
            </a:r>
          </a:p>
        </p:txBody>
      </p:sp>
    </p:spTree>
    <p:extLst>
      <p:ext uri="{BB962C8B-B14F-4D97-AF65-F5344CB8AC3E}">
        <p14:creationId xmlns:p14="http://schemas.microsoft.com/office/powerpoint/2010/main" val="3338047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Guiding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How can I leverage students’ natural interests to engage them in building one of the most critical skills in contemporary society:</a:t>
            </a:r>
          </a:p>
          <a:p>
            <a:pPr marL="0" indent="0" algn="ctr">
              <a:buNone/>
            </a:pPr>
            <a:r>
              <a:rPr lang="en-US" sz="3600" dirty="0"/>
              <a:t>The ability to evaluate information from the media</a:t>
            </a:r>
          </a:p>
        </p:txBody>
      </p:sp>
    </p:spTree>
    <p:extLst>
      <p:ext uri="{BB962C8B-B14F-4D97-AF65-F5344CB8AC3E}">
        <p14:creationId xmlns:p14="http://schemas.microsoft.com/office/powerpoint/2010/main" val="3735388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What evidence do we have about students’ ability to evaluate information?</a:t>
            </a:r>
          </a:p>
          <a:p>
            <a:r>
              <a:rPr lang="en-US" sz="2800" dirty="0"/>
              <a:t>How can we engage students in learning how to evaluate information they encounter?</a:t>
            </a:r>
          </a:p>
          <a:p>
            <a:r>
              <a:rPr lang="en-US" sz="2800" dirty="0"/>
              <a:t>How can we increase students’ ability to identify and reject unreliable information?</a:t>
            </a:r>
          </a:p>
        </p:txBody>
      </p:sp>
    </p:spTree>
    <p:extLst>
      <p:ext uri="{BB962C8B-B14F-4D97-AF65-F5344CB8AC3E}">
        <p14:creationId xmlns:p14="http://schemas.microsoft.com/office/powerpoint/2010/main" val="2883594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Wall Street Journal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b="1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Most Students Don’t Know When News Is Fake, Stanford Study Finds</a:t>
            </a:r>
            <a:br>
              <a:rPr lang="en-US" sz="4000" b="1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</a:br>
            <a:r>
              <a:rPr lang="en-US" b="1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Teens absorb social media news without considering the source; parents can teach research skills and skepticism</a:t>
            </a:r>
            <a:br>
              <a:rPr lang="en-US" b="1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</a:br>
            <a:endParaRPr lang="en-US" b="1" dirty="0">
              <a:ln w="3175" cmpd="sng"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en-US" b="1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WSJ, November 21,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755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Do you tend to believe this headline, or find it questionable?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Why?  What factors help to explain your reaction?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800" b="1" dirty="0"/>
              <a:t>Most Students Don’t Know When News Is Fake, Stanford Study Finds</a:t>
            </a:r>
            <a:br>
              <a:rPr lang="en-US" sz="2800" b="1" dirty="0"/>
            </a:br>
            <a:r>
              <a:rPr lang="en-US" sz="2200" b="1" dirty="0"/>
              <a:t>Teens absorb social media news without considering the source; parents can teach research skills and skepticism</a:t>
            </a:r>
            <a:br>
              <a:rPr lang="en-US" sz="2200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WSJ, November 21, 2016</a:t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273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4064" y="1151128"/>
            <a:ext cx="5730240" cy="1244599"/>
          </a:xfrm>
        </p:spPr>
        <p:txBody>
          <a:bodyPr>
            <a:normAutofit/>
          </a:bodyPr>
          <a:lstStyle/>
          <a:p>
            <a:pPr algn="r"/>
            <a:r>
              <a:rPr lang="en-US" sz="3200" dirty="0"/>
              <a:t>Findings from the Stanford Study</a:t>
            </a:r>
          </a:p>
        </p:txBody>
      </p:sp>
      <p:pic>
        <p:nvPicPr>
          <p:cNvPr id="3" name="Picture 2" descr="Image of the cover of the Stanford study titled &quot;Evaluating Information: The Cornerstone of Civic Online Reasoning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19" y="781811"/>
            <a:ext cx="4073445" cy="527151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160" y="2587752"/>
            <a:ext cx="5210048" cy="327355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Fewer than 1 in 5 high school students “questioned the source of the post or the source of the photo” in a claim about the effects of radiation on plant life after the Fukushima disaster</a:t>
            </a:r>
          </a:p>
          <a:p>
            <a:r>
              <a:rPr lang="en-US" dirty="0"/>
              <a:t>Fewer than 1 in 5 middle school students can distinguish between native advertisements (identified as “sponsored content”) and news stories</a:t>
            </a:r>
          </a:p>
        </p:txBody>
      </p:sp>
    </p:spTree>
    <p:extLst>
      <p:ext uri="{BB962C8B-B14F-4D97-AF65-F5344CB8AC3E}">
        <p14:creationId xmlns:p14="http://schemas.microsoft.com/office/powerpoint/2010/main" val="244818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200" dirty="0"/>
              <a:t>“Overall,” the report concluded, “young people’s ability to reason about the information on the internet can be summed up in one word:  </a:t>
            </a:r>
            <a:r>
              <a:rPr lang="en-US" sz="4200" i="1" dirty="0"/>
              <a:t>bleak.”</a:t>
            </a:r>
          </a:p>
          <a:p>
            <a:pPr marL="0" indent="0" algn="r">
              <a:buNone/>
            </a:pPr>
            <a:r>
              <a:rPr lang="en-US" sz="3900" dirty="0"/>
              <a:t>Chris </a:t>
            </a:r>
            <a:r>
              <a:rPr lang="en-US" sz="3900" dirty="0" err="1"/>
              <a:t>Berdik</a:t>
            </a:r>
            <a:endParaRPr lang="en-US" sz="39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500" dirty="0"/>
              <a:t>http://www.slate.com/articles/technology/future_tense/2016/12/media_literacy_courses_help_high_school_students_spot_fake_news.html</a:t>
            </a:r>
          </a:p>
        </p:txBody>
      </p:sp>
    </p:spTree>
    <p:extLst>
      <p:ext uri="{BB962C8B-B14F-4D97-AF65-F5344CB8AC3E}">
        <p14:creationId xmlns:p14="http://schemas.microsoft.com/office/powerpoint/2010/main" val="2179738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News Stories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49" y="3043764"/>
            <a:ext cx="4344989" cy="2785535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4800" dirty="0"/>
              <a:t>Fact or Fiction?</a:t>
            </a:r>
          </a:p>
        </p:txBody>
      </p:sp>
      <p:pic>
        <p:nvPicPr>
          <p:cNvPr id="6" name="Picture 5" descr="Image of a newspap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719" y="1165859"/>
            <a:ext cx="5416700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199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mon rowntree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578" y="1632195"/>
            <a:ext cx="9271635" cy="34990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0865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30533</TotalTime>
  <Words>831</Words>
  <Application>Microsoft Office PowerPoint</Application>
  <PresentationFormat>Widescreen</PresentationFormat>
  <Paragraphs>64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Garamond</vt:lpstr>
      <vt:lpstr>Organic</vt:lpstr>
      <vt:lpstr>Fact or Fiction? Distinguishing Fake News from Real News</vt:lpstr>
      <vt:lpstr>Guiding Question</vt:lpstr>
      <vt:lpstr>PowerPoint Presentation</vt:lpstr>
      <vt:lpstr>Wall Street Journal Headline</vt:lpstr>
      <vt:lpstr>Reactions?</vt:lpstr>
      <vt:lpstr>Findings from the Stanford Study</vt:lpstr>
      <vt:lpstr>PowerPoint Presentation</vt:lpstr>
      <vt:lpstr>News Stories</vt:lpstr>
      <vt:lpstr>PowerPoint Presentation</vt:lpstr>
      <vt:lpstr>PowerPoint Presentation</vt:lpstr>
      <vt:lpstr>Small Group Discussion Exercise (How might something like this work in your classroom?)</vt:lpstr>
      <vt:lpstr>Large Group Share-Out</vt:lpstr>
      <vt:lpstr>Teacher Reflection on Where Students  Will Need Scaffolding</vt:lpstr>
      <vt:lpstr>PowerPoint Presentation</vt:lpstr>
      <vt:lpstr>Addressing the Issue of “Fake News” in My Classroom</vt:lpstr>
      <vt:lpstr>Reading Informational Text Standards (CCSR Grades 9-10 for ELA and SS)</vt:lpstr>
      <vt:lpstr>PowerPoint Presentation</vt:lpstr>
      <vt:lpstr>Additional Ideas for Engaging Students in Identifying Fake News</vt:lpstr>
      <vt:lpstr>Teacher Reflection Questions</vt:lpstr>
    </vt:vector>
  </TitlesOfParts>
  <Company>CSOS-JHU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 or Fiction?  Distinguishing Fake News from Real News</dc:title>
  <dc:creator>Martha Mac Iver</dc:creator>
  <cp:lastModifiedBy>Emily Clark</cp:lastModifiedBy>
  <cp:revision>59</cp:revision>
  <dcterms:created xsi:type="dcterms:W3CDTF">2017-02-22T14:50:41Z</dcterms:created>
  <dcterms:modified xsi:type="dcterms:W3CDTF">2020-05-07T20:44:32Z</dcterms:modified>
</cp:coreProperties>
</file>