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8" r:id="rId1"/>
  </p:sldMasterIdLst>
  <p:notesMasterIdLst>
    <p:notesMasterId r:id="rId28"/>
  </p:notesMasterIdLst>
  <p:handoutMasterIdLst>
    <p:handoutMasterId r:id="rId29"/>
  </p:handoutMasterIdLst>
  <p:sldIdLst>
    <p:sldId id="307" r:id="rId2"/>
    <p:sldId id="308" r:id="rId3"/>
    <p:sldId id="282" r:id="rId4"/>
    <p:sldId id="309" r:id="rId5"/>
    <p:sldId id="310" r:id="rId6"/>
    <p:sldId id="311" r:id="rId7"/>
    <p:sldId id="312" r:id="rId8"/>
    <p:sldId id="281" r:id="rId9"/>
    <p:sldId id="313" r:id="rId10"/>
    <p:sldId id="314" r:id="rId11"/>
    <p:sldId id="315" r:id="rId12"/>
    <p:sldId id="286" r:id="rId13"/>
    <p:sldId id="316" r:id="rId14"/>
    <p:sldId id="317" r:id="rId15"/>
    <p:sldId id="318" r:id="rId16"/>
    <p:sldId id="296" r:id="rId17"/>
    <p:sldId id="319" r:id="rId18"/>
    <p:sldId id="288" r:id="rId19"/>
    <p:sldId id="289" r:id="rId20"/>
    <p:sldId id="320" r:id="rId21"/>
    <p:sldId id="321" r:id="rId22"/>
    <p:sldId id="301" r:id="rId23"/>
    <p:sldId id="303" r:id="rId24"/>
    <p:sldId id="305" r:id="rId25"/>
    <p:sldId id="322" r:id="rId26"/>
    <p:sldId id="300"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76" d="100"/>
          <a:sy n="76" d="100"/>
        </p:scale>
        <p:origin x="126" y="6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D8173BAA-E906-44E3-8272-D411E257027D}" type="datetimeFigureOut">
              <a:rPr lang="en-US" smtClean="0"/>
              <a:t>3/3/2020</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103DD7A4-1C75-4D43-9D41-4DCBD5CA558F}" type="slidenum">
              <a:rPr lang="en-US" smtClean="0"/>
              <a:t>‹#›</a:t>
            </a:fld>
            <a:endParaRPr lang="en-US"/>
          </a:p>
        </p:txBody>
      </p:sp>
    </p:spTree>
    <p:extLst>
      <p:ext uri="{BB962C8B-B14F-4D97-AF65-F5344CB8AC3E}">
        <p14:creationId xmlns:p14="http://schemas.microsoft.com/office/powerpoint/2010/main" val="2677772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B82E8D2-9B5F-46DE-84C0-7F15609AB721}" type="datetimeFigureOut">
              <a:rPr lang="en-US" smtClean="0"/>
              <a:t>3/3/2020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92E4DDF-DC80-4140-8B9D-04832A60DB3B}" type="slidenum">
              <a:rPr lang="en-US" smtClean="0"/>
              <a:t>‹#›</a:t>
            </a:fld>
            <a:endParaRPr lang="en-US"/>
          </a:p>
        </p:txBody>
      </p:sp>
    </p:spTree>
    <p:extLst>
      <p:ext uri="{BB962C8B-B14F-4D97-AF65-F5344CB8AC3E}">
        <p14:creationId xmlns:p14="http://schemas.microsoft.com/office/powerpoint/2010/main" val="423406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edvinjohansson?utm_source=unsplash&amp;utm_medium=referral&amp;utm_content=creditCopyTex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nsplash.com/s/photos/group-learning?utm_source=unsplash&amp;utm_medium=referral&amp;utm_content=creditCopyText"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by </a:t>
            </a:r>
            <a:r>
              <a:rPr lang="en-US" dirty="0" err="1">
                <a:hlinkClick r:id="rId3"/>
              </a:rPr>
              <a:t>Edvin</a:t>
            </a:r>
            <a:r>
              <a:rPr lang="en-US" dirty="0">
                <a:hlinkClick r:id="rId3"/>
              </a:rPr>
              <a:t> Johansson</a:t>
            </a:r>
            <a:r>
              <a:rPr lang="en-US" dirty="0"/>
              <a:t> on </a:t>
            </a:r>
            <a:r>
              <a:rPr lang="en-US" dirty="0" err="1">
                <a:hlinkClick r:id="rId4"/>
              </a:rPr>
              <a:t>Unsplash</a:t>
            </a:r>
            <a:endParaRPr lang="en-US" dirty="0"/>
          </a:p>
          <a:p>
            <a:endParaRPr lang="en-US" dirty="0"/>
          </a:p>
        </p:txBody>
      </p:sp>
      <p:sp>
        <p:nvSpPr>
          <p:cNvPr id="4" name="Slide Number Placeholder 3"/>
          <p:cNvSpPr>
            <a:spLocks noGrp="1"/>
          </p:cNvSpPr>
          <p:nvPr>
            <p:ph type="sldNum" sz="quarter" idx="10"/>
          </p:nvPr>
        </p:nvSpPr>
        <p:spPr/>
        <p:txBody>
          <a:bodyPr/>
          <a:lstStyle/>
          <a:p>
            <a:fld id="{D92E4DDF-DC80-4140-8B9D-04832A60DB3B}" type="slidenum">
              <a:rPr lang="en-US" smtClean="0"/>
              <a:t>3</a:t>
            </a:fld>
            <a:endParaRPr lang="en-US"/>
          </a:p>
        </p:txBody>
      </p:sp>
    </p:spTree>
    <p:extLst>
      <p:ext uri="{BB962C8B-B14F-4D97-AF65-F5344CB8AC3E}">
        <p14:creationId xmlns:p14="http://schemas.microsoft.com/office/powerpoint/2010/main" val="1282826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621A94-10E3-4257-8E70-70EC2C93D1DF}" type="slidenum">
              <a:rPr lang="en-US" smtClean="0"/>
              <a:pPr/>
              <a:t>24</a:t>
            </a:fld>
            <a:endParaRPr lang="en-US"/>
          </a:p>
        </p:txBody>
      </p:sp>
    </p:spTree>
    <p:extLst>
      <p:ext uri="{BB962C8B-B14F-4D97-AF65-F5344CB8AC3E}">
        <p14:creationId xmlns:p14="http://schemas.microsoft.com/office/powerpoint/2010/main" val="3299649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3EF5A7C-BA82-471B-AF78-3F9FB09E5652}" type="datetimeFigureOut">
              <a:rPr lang="en-US" smtClean="0"/>
              <a:pPr/>
              <a:t>3/3/2020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B0B9F1B-F4EE-40CA-9E8F-18DEE470AFC4}"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061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EF5A7C-BA82-471B-AF78-3F9FB09E5652}"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B9F1B-F4EE-40CA-9E8F-18DEE470AFC4}" type="slidenum">
              <a:rPr lang="en-US" smtClean="0"/>
              <a:pPr/>
              <a:t>‹#›</a:t>
            </a:fld>
            <a:endParaRPr lang="en-US"/>
          </a:p>
        </p:txBody>
      </p:sp>
    </p:spTree>
    <p:extLst>
      <p:ext uri="{BB962C8B-B14F-4D97-AF65-F5344CB8AC3E}">
        <p14:creationId xmlns:p14="http://schemas.microsoft.com/office/powerpoint/2010/main" val="302845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EF5A7C-BA82-471B-AF78-3F9FB09E5652}"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B9F1B-F4EE-40CA-9E8F-18DEE470AFC4}"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8012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EF5A7C-BA82-471B-AF78-3F9FB09E5652}"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B9F1B-F4EE-40CA-9E8F-18DEE470AFC4}"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4613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EF5A7C-BA82-471B-AF78-3F9FB09E5652}"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B9F1B-F4EE-40CA-9E8F-18DEE470AFC4}" type="slidenum">
              <a:rPr lang="en-US" smtClean="0"/>
              <a:pPr/>
              <a:t>‹#›</a:t>
            </a:fld>
            <a:endParaRPr lang="en-US"/>
          </a:p>
        </p:txBody>
      </p:sp>
    </p:spTree>
    <p:extLst>
      <p:ext uri="{BB962C8B-B14F-4D97-AF65-F5344CB8AC3E}">
        <p14:creationId xmlns:p14="http://schemas.microsoft.com/office/powerpoint/2010/main" val="4251054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EF5A7C-BA82-471B-AF78-3F9FB09E5652}"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B9F1B-F4EE-40CA-9E8F-18DEE470AFC4}"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1842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EF5A7C-BA82-471B-AF78-3F9FB09E5652}"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B9F1B-F4EE-40CA-9E8F-18DEE470AFC4}"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3346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EF5A7C-BA82-471B-AF78-3F9FB09E5652}"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B9F1B-F4EE-40CA-9E8F-18DEE470AFC4}"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1210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EF5A7C-BA82-471B-AF78-3F9FB09E5652}"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B9F1B-F4EE-40CA-9E8F-18DEE470AFC4}"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140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EF5A7C-BA82-471B-AF78-3F9FB09E5652}"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B9F1B-F4EE-40CA-9E8F-18DEE470AFC4}" type="slidenum">
              <a:rPr lang="en-US" smtClean="0"/>
              <a:pPr/>
              <a:t>‹#›</a:t>
            </a:fld>
            <a:endParaRPr lang="en-US"/>
          </a:p>
        </p:txBody>
      </p:sp>
    </p:spTree>
    <p:extLst>
      <p:ext uri="{BB962C8B-B14F-4D97-AF65-F5344CB8AC3E}">
        <p14:creationId xmlns:p14="http://schemas.microsoft.com/office/powerpoint/2010/main" val="390182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EF5A7C-BA82-471B-AF78-3F9FB09E5652}" type="datetimeFigureOut">
              <a:rPr lang="en-US" smtClean="0"/>
              <a:pPr/>
              <a:t>3/3/2020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0B9F1B-F4EE-40CA-9E8F-18DEE470AFC4}"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186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EF5A7C-BA82-471B-AF78-3F9FB09E5652}"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B9F1B-F4EE-40CA-9E8F-18DEE470AFC4}" type="slidenum">
              <a:rPr lang="en-US" smtClean="0"/>
              <a:pPr/>
              <a:t>‹#›</a:t>
            </a:fld>
            <a:endParaRPr lang="en-US"/>
          </a:p>
        </p:txBody>
      </p:sp>
    </p:spTree>
    <p:extLst>
      <p:ext uri="{BB962C8B-B14F-4D97-AF65-F5344CB8AC3E}">
        <p14:creationId xmlns:p14="http://schemas.microsoft.com/office/powerpoint/2010/main" val="7815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EF5A7C-BA82-471B-AF78-3F9FB09E5652}" type="datetimeFigureOut">
              <a:rPr lang="en-US" smtClean="0"/>
              <a:pPr/>
              <a:t>3/3/2020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0B9F1B-F4EE-40CA-9E8F-18DEE470AFC4}"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7555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EF5A7C-BA82-471B-AF78-3F9FB09E5652}" type="datetimeFigureOut">
              <a:rPr lang="en-US" smtClean="0"/>
              <a:pPr/>
              <a:t>3/3/2020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0B9F1B-F4EE-40CA-9E8F-18DEE470AFC4}"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045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EF5A7C-BA82-471B-AF78-3F9FB09E5652}" type="datetimeFigureOut">
              <a:rPr lang="en-US" smtClean="0"/>
              <a:pPr/>
              <a:t>3/3/2020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0B9F1B-F4EE-40CA-9E8F-18DEE470AFC4}" type="slidenum">
              <a:rPr lang="en-US" smtClean="0"/>
              <a:pPr/>
              <a:t>‹#›</a:t>
            </a:fld>
            <a:endParaRPr lang="en-US"/>
          </a:p>
        </p:txBody>
      </p:sp>
    </p:spTree>
    <p:extLst>
      <p:ext uri="{BB962C8B-B14F-4D97-AF65-F5344CB8AC3E}">
        <p14:creationId xmlns:p14="http://schemas.microsoft.com/office/powerpoint/2010/main" val="2356819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EF5A7C-BA82-471B-AF78-3F9FB09E5652}"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B9F1B-F4EE-40CA-9E8F-18DEE470AFC4}"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333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EF5A7C-BA82-471B-AF78-3F9FB09E5652}" type="datetimeFigureOut">
              <a:rPr lang="en-US" smtClean="0"/>
              <a:pPr/>
              <a:t>3/3/2020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0B9F1B-F4EE-40CA-9E8F-18DEE470AFC4}" type="slidenum">
              <a:rPr lang="en-US" smtClean="0"/>
              <a:pPr/>
              <a:t>‹#›</a:t>
            </a:fld>
            <a:endParaRPr lang="en-US"/>
          </a:p>
        </p:txBody>
      </p:sp>
    </p:spTree>
    <p:extLst>
      <p:ext uri="{BB962C8B-B14F-4D97-AF65-F5344CB8AC3E}">
        <p14:creationId xmlns:p14="http://schemas.microsoft.com/office/powerpoint/2010/main" val="418885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EF5A7C-BA82-471B-AF78-3F9FB09E5652}" type="datetimeFigureOut">
              <a:rPr lang="en-US" smtClean="0"/>
              <a:pPr/>
              <a:t>3/3/2020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0B9F1B-F4EE-40CA-9E8F-18DEE470AFC4}" type="slidenum">
              <a:rPr lang="en-US" smtClean="0"/>
              <a:pPr/>
              <a:t>‹#›</a:t>
            </a:fld>
            <a:endParaRPr lang="en-US"/>
          </a:p>
        </p:txBody>
      </p:sp>
    </p:spTree>
    <p:extLst>
      <p:ext uri="{BB962C8B-B14F-4D97-AF65-F5344CB8AC3E}">
        <p14:creationId xmlns:p14="http://schemas.microsoft.com/office/powerpoint/2010/main" val="3776177406"/>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Using Small Group Learning to Engage Students</a:t>
            </a:r>
          </a:p>
        </p:txBody>
      </p:sp>
      <p:pic>
        <p:nvPicPr>
          <p:cNvPr id="3" name="Picture 2" descr="Everyone Graduates Cen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4" y="5756834"/>
            <a:ext cx="3095625" cy="904875"/>
          </a:xfrm>
          <a:prstGeom prst="rect">
            <a:avLst/>
          </a:prstGeom>
        </p:spPr>
      </p:pic>
      <p:pic>
        <p:nvPicPr>
          <p:cNvPr id="4" name="Picture 3" descr="Johns Hopkins School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5643" y="5889904"/>
            <a:ext cx="2985512" cy="572061"/>
          </a:xfrm>
          <a:prstGeom prst="rect">
            <a:avLst/>
          </a:prstGeom>
        </p:spPr>
      </p:pic>
    </p:spTree>
    <p:extLst>
      <p:ext uri="{BB962C8B-B14F-4D97-AF65-F5344CB8AC3E}">
        <p14:creationId xmlns:p14="http://schemas.microsoft.com/office/powerpoint/2010/main" val="2128114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Debrief</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19209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95401" y="1339704"/>
            <a:ext cx="9601196" cy="4338084"/>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3200" dirty="0"/>
              <a:t>What do you see as the benefits of an activity like this for teaching your subject matter?</a:t>
            </a:r>
          </a:p>
          <a:p>
            <a:r>
              <a:rPr lang="en-US" sz="3200" dirty="0"/>
              <a:t>What possible problems do you foresee in having students do this activity?  What could be done to prevent or address these potential problems?</a:t>
            </a:r>
          </a:p>
          <a:p>
            <a:r>
              <a:rPr lang="en-US" sz="3200" dirty="0"/>
              <a:t>In what ways could you adapt this activity to a future lesson?</a:t>
            </a:r>
          </a:p>
        </p:txBody>
      </p:sp>
    </p:spTree>
    <p:extLst>
      <p:ext uri="{BB962C8B-B14F-4D97-AF65-F5344CB8AC3E}">
        <p14:creationId xmlns:p14="http://schemas.microsoft.com/office/powerpoint/2010/main" val="3824213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496" y="1854200"/>
            <a:ext cx="10351008" cy="1720920"/>
          </a:xfrm>
        </p:spPr>
        <p:txBody>
          <a:bodyPr>
            <a:normAutofit fontScale="90000"/>
          </a:bodyPr>
          <a:lstStyle/>
          <a:p>
            <a:r>
              <a:rPr lang="en-US" dirty="0"/>
              <a:t>Addressing Challenges of Small Group Learning Through Careful Planning and Preparation</a:t>
            </a:r>
          </a:p>
        </p:txBody>
      </p:sp>
    </p:spTree>
    <p:extLst>
      <p:ext uri="{BB962C8B-B14F-4D97-AF65-F5344CB8AC3E}">
        <p14:creationId xmlns:p14="http://schemas.microsoft.com/office/powerpoint/2010/main" val="842517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Targets</a:t>
            </a:r>
          </a:p>
        </p:txBody>
      </p:sp>
      <p:sp>
        <p:nvSpPr>
          <p:cNvPr id="3" name="Content Placeholder 2"/>
          <p:cNvSpPr>
            <a:spLocks noGrp="1"/>
          </p:cNvSpPr>
          <p:nvPr>
            <p:ph idx="1"/>
          </p:nvPr>
        </p:nvSpPr>
        <p:spPr/>
        <p:txBody>
          <a:bodyPr>
            <a:normAutofit/>
          </a:bodyPr>
          <a:lstStyle/>
          <a:p>
            <a:r>
              <a:rPr lang="en-US" sz="3200" dirty="0"/>
              <a:t>What are the learning targets for students?</a:t>
            </a:r>
          </a:p>
          <a:p>
            <a:r>
              <a:rPr lang="en-US" sz="3200" dirty="0"/>
              <a:t>How does a small group activity/learning task help students to reach those learning targets?</a:t>
            </a:r>
          </a:p>
          <a:p>
            <a:r>
              <a:rPr lang="en-US" sz="3200" dirty="0"/>
              <a:t>How will students demonstrate their learning?</a:t>
            </a:r>
          </a:p>
        </p:txBody>
      </p:sp>
    </p:spTree>
    <p:extLst>
      <p:ext uri="{BB962C8B-B14F-4D97-AF65-F5344CB8AC3E}">
        <p14:creationId xmlns:p14="http://schemas.microsoft.com/office/powerpoint/2010/main" val="3132743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Structural Dimensions of </a:t>
            </a:r>
            <a:br>
              <a:rPr lang="en-US" dirty="0"/>
            </a:br>
            <a:r>
              <a:rPr lang="en-US" dirty="0"/>
              <a:t>Small Group Learning</a:t>
            </a:r>
          </a:p>
        </p:txBody>
      </p:sp>
      <p:sp>
        <p:nvSpPr>
          <p:cNvPr id="3" name="Content Placeholder 2"/>
          <p:cNvSpPr>
            <a:spLocks noGrp="1"/>
          </p:cNvSpPr>
          <p:nvPr>
            <p:ph idx="1"/>
          </p:nvPr>
        </p:nvSpPr>
        <p:spPr/>
        <p:txBody>
          <a:bodyPr>
            <a:normAutofit/>
          </a:bodyPr>
          <a:lstStyle/>
          <a:p>
            <a:r>
              <a:rPr lang="en-US" sz="2800" dirty="0"/>
              <a:t>Size of group</a:t>
            </a:r>
          </a:p>
          <a:p>
            <a:r>
              <a:rPr lang="en-US" sz="2800" dirty="0"/>
              <a:t>How students will be assigned to groups</a:t>
            </a:r>
          </a:p>
          <a:p>
            <a:r>
              <a:rPr lang="en-US" sz="2800" dirty="0"/>
              <a:t>Degree of structure in the activity</a:t>
            </a:r>
          </a:p>
          <a:p>
            <a:r>
              <a:rPr lang="en-US" sz="2800" dirty="0"/>
              <a:t>Length of time for the activity</a:t>
            </a:r>
          </a:p>
          <a:p>
            <a:r>
              <a:rPr lang="en-US" sz="2800" dirty="0"/>
              <a:t>How students will be held accountable for their participation in group activity</a:t>
            </a:r>
          </a:p>
        </p:txBody>
      </p:sp>
    </p:spTree>
    <p:extLst>
      <p:ext uri="{BB962C8B-B14F-4D97-AF65-F5344CB8AC3E}">
        <p14:creationId xmlns:p14="http://schemas.microsoft.com/office/powerpoint/2010/main" val="1145863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Getting Students Ready for </a:t>
            </a:r>
            <a:br>
              <a:rPr lang="en-US" dirty="0"/>
            </a:br>
            <a:r>
              <a:rPr lang="en-US" dirty="0"/>
              <a:t>Collaborative Learning</a:t>
            </a:r>
          </a:p>
        </p:txBody>
      </p:sp>
      <p:sp>
        <p:nvSpPr>
          <p:cNvPr id="3" name="Content Placeholder 2"/>
          <p:cNvSpPr>
            <a:spLocks noGrp="1"/>
          </p:cNvSpPr>
          <p:nvPr>
            <p:ph idx="1"/>
          </p:nvPr>
        </p:nvSpPr>
        <p:spPr/>
        <p:txBody>
          <a:bodyPr>
            <a:normAutofit/>
          </a:bodyPr>
          <a:lstStyle/>
          <a:p>
            <a:r>
              <a:rPr lang="en-US" sz="3200" dirty="0"/>
              <a:t>Model the strategy (and the roles within the group)</a:t>
            </a:r>
          </a:p>
          <a:p>
            <a:r>
              <a:rPr lang="en-US" sz="3200" dirty="0"/>
              <a:t>Establish team among students working together</a:t>
            </a:r>
          </a:p>
          <a:p>
            <a:r>
              <a:rPr lang="en-US" sz="3200" dirty="0"/>
              <a:t>Ensure students understand both individual and corporate responsibility for the project</a:t>
            </a:r>
          </a:p>
        </p:txBody>
      </p:sp>
    </p:spTree>
    <p:extLst>
      <p:ext uri="{BB962C8B-B14F-4D97-AF65-F5344CB8AC3E}">
        <p14:creationId xmlns:p14="http://schemas.microsoft.com/office/powerpoint/2010/main" val="3956699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71658" y="712301"/>
            <a:ext cx="7729342" cy="1200329"/>
          </a:xfrm>
          <a:prstGeom prst="rect">
            <a:avLst/>
          </a:prstGeom>
          <a:noFill/>
        </p:spPr>
        <p:txBody>
          <a:bodyPr wrap="square" lIns="91440" tIns="45720" rIns="91440" bIns="45720">
            <a:spAutoFit/>
          </a:bodyPr>
          <a:lstStyle/>
          <a:p>
            <a:pPr algn="ctr"/>
            <a:r>
              <a:rPr lang="en-US" sz="3600" b="1" dirty="0">
                <a:ln w="22225">
                  <a:solidFill>
                    <a:schemeClr val="accent2"/>
                  </a:solidFill>
                  <a:prstDash val="solid"/>
                </a:ln>
                <a:solidFill>
                  <a:schemeClr val="accent2">
                    <a:lumMod val="40000"/>
                    <a:lumOff val="60000"/>
                  </a:schemeClr>
                </a:solidFill>
              </a:rPr>
              <a:t>For those new to i</a:t>
            </a:r>
            <a:r>
              <a:rPr lang="en-US" sz="3600" b="1" cap="none" spc="0" dirty="0">
                <a:ln w="22225">
                  <a:solidFill>
                    <a:schemeClr val="accent2"/>
                  </a:solidFill>
                  <a:prstDash val="solid"/>
                </a:ln>
                <a:solidFill>
                  <a:schemeClr val="accent2">
                    <a:lumMod val="40000"/>
                    <a:lumOff val="60000"/>
                  </a:schemeClr>
                </a:solidFill>
                <a:effectLst/>
              </a:rPr>
              <a:t>mplementing successful </a:t>
            </a:r>
            <a:r>
              <a:rPr lang="en-US" sz="3600" b="1" dirty="0">
                <a:ln w="22225">
                  <a:solidFill>
                    <a:schemeClr val="accent2"/>
                  </a:solidFill>
                  <a:prstDash val="solid"/>
                </a:ln>
                <a:solidFill>
                  <a:schemeClr val="accent2">
                    <a:lumMod val="40000"/>
                    <a:lumOff val="60000"/>
                  </a:schemeClr>
                </a:solidFill>
              </a:rPr>
              <a:t>small group learning:</a:t>
            </a:r>
            <a:endParaRPr lang="en-US" sz="3600" b="1" cap="none" spc="0" dirty="0">
              <a:ln w="22225">
                <a:solidFill>
                  <a:schemeClr val="accent2"/>
                </a:solidFill>
                <a:prstDash val="solid"/>
              </a:ln>
              <a:solidFill>
                <a:schemeClr val="accent2">
                  <a:lumMod val="40000"/>
                  <a:lumOff val="60000"/>
                </a:schemeClr>
              </a:solidFill>
              <a:effectLst/>
            </a:endParaRPr>
          </a:p>
        </p:txBody>
      </p:sp>
      <p:sp>
        <p:nvSpPr>
          <p:cNvPr id="4" name="Rectangle 3"/>
          <p:cNvSpPr/>
          <p:nvPr/>
        </p:nvSpPr>
        <p:spPr>
          <a:xfrm>
            <a:off x="888999" y="2199927"/>
            <a:ext cx="6723095" cy="4061625"/>
          </a:xfrm>
          <a:prstGeom prst="rect">
            <a:avLst/>
          </a:prstGeom>
        </p:spPr>
        <p:txBody>
          <a:bodyPr wrap="square">
            <a:spAutoFit/>
          </a:bodyPr>
          <a:lstStyle/>
          <a:p>
            <a:pPr>
              <a:lnSpc>
                <a:spcPct val="107000"/>
              </a:lnSpc>
              <a:spcAft>
                <a:spcPts val="9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Start with very </a:t>
            </a:r>
            <a:r>
              <a:rPr lang="en-US" sz="2400" b="1" dirty="0">
                <a:latin typeface="Times New Roman" panose="02020603050405020304" pitchFamily="18" charset="0"/>
                <a:ea typeface="Calibri" panose="020F0502020204030204" pitchFamily="34" charset="0"/>
                <a:cs typeface="Times New Roman" panose="02020603050405020304" pitchFamily="18" charset="0"/>
              </a:rPr>
              <a:t>small</a:t>
            </a:r>
            <a:r>
              <a:rPr lang="en-US" sz="2400" dirty="0">
                <a:latin typeface="Times New Roman" panose="02020603050405020304" pitchFamily="18" charset="0"/>
                <a:ea typeface="Calibri" panose="020F0502020204030204" pitchFamily="34" charset="0"/>
                <a:cs typeface="Times New Roman" panose="02020603050405020304" pitchFamily="18" charset="0"/>
              </a:rPr>
              <a:t> groups (</a:t>
            </a:r>
            <a:r>
              <a:rPr lang="en-US" sz="2400" b="1" dirty="0">
                <a:latin typeface="Times New Roman" panose="02020603050405020304" pitchFamily="18" charset="0"/>
                <a:ea typeface="Calibri" panose="020F0502020204030204" pitchFamily="34" charset="0"/>
                <a:cs typeface="Times New Roman" panose="02020603050405020304" pitchFamily="18" charset="0"/>
              </a:rPr>
              <a:t>pairs</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9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doing </a:t>
            </a:r>
            <a:r>
              <a:rPr lang="en-US" sz="2400" b="1" dirty="0">
                <a:latin typeface="Times New Roman" panose="02020603050405020304" pitchFamily="18" charset="0"/>
                <a:ea typeface="Calibri" panose="020F0502020204030204" pitchFamily="34" charset="0"/>
                <a:cs typeface="Times New Roman" panose="02020603050405020304" pitchFamily="18" charset="0"/>
              </a:rPr>
              <a:t>highly structured</a:t>
            </a:r>
            <a:r>
              <a:rPr lang="en-US" sz="2400" dirty="0">
                <a:latin typeface="Times New Roman" panose="02020603050405020304" pitchFamily="18" charset="0"/>
                <a:ea typeface="Calibri" panose="020F0502020204030204" pitchFamily="34" charset="0"/>
                <a:cs typeface="Times New Roman" panose="02020603050405020304" pitchFamily="18" charset="0"/>
              </a:rPr>
              <a:t> activities</a:t>
            </a:r>
          </a:p>
          <a:p>
            <a:pPr>
              <a:lnSpc>
                <a:spcPct val="107000"/>
              </a:lnSpc>
              <a:spcAft>
                <a:spcPts val="9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for a </a:t>
            </a:r>
            <a:r>
              <a:rPr lang="en-US" sz="2400" b="1" dirty="0">
                <a:latin typeface="Times New Roman" panose="02020603050405020304" pitchFamily="18" charset="0"/>
                <a:ea typeface="Calibri" panose="020F0502020204030204" pitchFamily="34" charset="0"/>
                <a:cs typeface="Times New Roman" panose="02020603050405020304" pitchFamily="18" charset="0"/>
              </a:rPr>
              <a:t>short duration</a:t>
            </a:r>
            <a:r>
              <a:rPr lang="en-US" sz="2400" dirty="0">
                <a:latin typeface="Times New Roman" panose="02020603050405020304" pitchFamily="18" charset="0"/>
                <a:ea typeface="Calibri" panose="020F0502020204030204" pitchFamily="34" charset="0"/>
                <a:cs typeface="Times New Roman" panose="02020603050405020304" pitchFamily="18" charset="0"/>
              </a:rPr>
              <a:t> of time.  </a:t>
            </a:r>
          </a:p>
          <a:p>
            <a:pPr>
              <a:lnSpc>
                <a:spcPct val="107000"/>
              </a:lnSpc>
              <a:spcAft>
                <a:spcPts val="900"/>
              </a:spcAft>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9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GRADUALLY INCREASE</a:t>
            </a:r>
          </a:p>
          <a:p>
            <a:pPr>
              <a:lnSpc>
                <a:spcPct val="107000"/>
              </a:lnSpc>
              <a:spcAft>
                <a:spcPts val="9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Group size</a:t>
            </a:r>
          </a:p>
          <a:p>
            <a:pPr>
              <a:lnSpc>
                <a:spcPct val="107000"/>
              </a:lnSpc>
              <a:spcAft>
                <a:spcPts val="9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Length of small group time</a:t>
            </a:r>
          </a:p>
          <a:p>
            <a:pPr>
              <a:lnSpc>
                <a:spcPct val="107000"/>
              </a:lnSpc>
              <a:spcAft>
                <a:spcPts val="9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Freedom and choice within activity structure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8491342" y="888693"/>
            <a:ext cx="1813318" cy="1754326"/>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Start</a:t>
            </a:r>
          </a:p>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Small</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6" name="Rectangle 5"/>
          <p:cNvSpPr/>
          <p:nvPr/>
        </p:nvSpPr>
        <p:spPr>
          <a:xfrm>
            <a:off x="7612095" y="3297535"/>
            <a:ext cx="3571811" cy="2585323"/>
          </a:xfrm>
          <a:prstGeom prst="rect">
            <a:avLst/>
          </a:prstGeom>
          <a:noFill/>
        </p:spPr>
        <p:txBody>
          <a:bodyPr wrap="none" lIns="91440" tIns="45720" rIns="91440" bIns="45720">
            <a:spAutoFit/>
          </a:bodyPr>
          <a:lstStyle/>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Gradually</a:t>
            </a:r>
          </a:p>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Increase</a:t>
            </a:r>
          </a:p>
          <a:p>
            <a:pPr algn="ctr"/>
            <a:r>
              <a:rPr lang="en-US"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Complexity</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559492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Teacher’s Role During Small Group Learning</a:t>
            </a:r>
          </a:p>
        </p:txBody>
      </p:sp>
      <p:sp>
        <p:nvSpPr>
          <p:cNvPr id="3" name="Content Placeholder 2"/>
          <p:cNvSpPr>
            <a:spLocks noGrp="1"/>
          </p:cNvSpPr>
          <p:nvPr>
            <p:ph idx="1"/>
          </p:nvPr>
        </p:nvSpPr>
        <p:spPr/>
        <p:txBody>
          <a:bodyPr>
            <a:normAutofit/>
          </a:bodyPr>
          <a:lstStyle/>
          <a:p>
            <a:r>
              <a:rPr lang="en-US" sz="3200" dirty="0"/>
              <a:t>Circulate and gauge how groups are functioning, redirect as necessary</a:t>
            </a:r>
          </a:p>
          <a:p>
            <a:r>
              <a:rPr lang="en-US" sz="3200" dirty="0"/>
              <a:t>Implement the system or plan (prepared in advance) for how to support dysfunctional groups</a:t>
            </a:r>
          </a:p>
          <a:p>
            <a:r>
              <a:rPr lang="en-US" sz="3200" dirty="0"/>
              <a:t>Pose questions to groups to deepen their thinking</a:t>
            </a:r>
          </a:p>
        </p:txBody>
      </p:sp>
    </p:spTree>
    <p:extLst>
      <p:ext uri="{BB962C8B-B14F-4D97-AF65-F5344CB8AC3E}">
        <p14:creationId xmlns:p14="http://schemas.microsoft.com/office/powerpoint/2010/main" val="3482971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Small Group Activity Ideas from Prior Sessions</a:t>
            </a:r>
          </a:p>
        </p:txBody>
      </p:sp>
      <p:sp>
        <p:nvSpPr>
          <p:cNvPr id="3" name="Content Placeholder 2"/>
          <p:cNvSpPr>
            <a:spLocks noGrp="1"/>
          </p:cNvSpPr>
          <p:nvPr>
            <p:ph idx="1"/>
          </p:nvPr>
        </p:nvSpPr>
        <p:spPr/>
        <p:txBody>
          <a:bodyPr>
            <a:normAutofit/>
          </a:bodyPr>
          <a:lstStyle/>
          <a:p>
            <a:r>
              <a:rPr lang="en-US" sz="2800" dirty="0"/>
              <a:t>Venn Diagram Activity</a:t>
            </a:r>
          </a:p>
          <a:p>
            <a:r>
              <a:rPr lang="en-US" sz="2800" dirty="0"/>
              <a:t>Small Group Analysis Challenge</a:t>
            </a:r>
          </a:p>
          <a:p>
            <a:r>
              <a:rPr lang="en-US" sz="2800" dirty="0"/>
              <a:t>Silent Discussion Using 4 A’s Protocol</a:t>
            </a:r>
          </a:p>
          <a:p>
            <a:r>
              <a:rPr lang="en-US" sz="2800" dirty="0"/>
              <a:t>Text-Based Small Group Discussion with Guiding Questions</a:t>
            </a:r>
          </a:p>
          <a:p>
            <a:r>
              <a:rPr lang="en-US" sz="2800" dirty="0"/>
              <a:t>Analysis Challenge (Critique of Learning Targets/Unit Plan Tool)</a:t>
            </a:r>
          </a:p>
        </p:txBody>
      </p:sp>
    </p:spTree>
    <p:extLst>
      <p:ext uri="{BB962C8B-B14F-4D97-AF65-F5344CB8AC3E}">
        <p14:creationId xmlns:p14="http://schemas.microsoft.com/office/powerpoint/2010/main" val="3365541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Small Group Activities Available</a:t>
            </a:r>
          </a:p>
        </p:txBody>
      </p:sp>
      <p:sp>
        <p:nvSpPr>
          <p:cNvPr id="3" name="Content Placeholder 2"/>
          <p:cNvSpPr>
            <a:spLocks noGrp="1"/>
          </p:cNvSpPr>
          <p:nvPr>
            <p:ph idx="1"/>
          </p:nvPr>
        </p:nvSpPr>
        <p:spPr/>
        <p:txBody>
          <a:bodyPr>
            <a:normAutofit/>
          </a:bodyPr>
          <a:lstStyle/>
          <a:p>
            <a:r>
              <a:rPr lang="en-US" sz="3200" dirty="0"/>
              <a:t>Group writing activity (English, History/Government)</a:t>
            </a:r>
          </a:p>
          <a:p>
            <a:r>
              <a:rPr lang="en-US" sz="3200" dirty="0"/>
              <a:t>Science article discussion activity</a:t>
            </a:r>
          </a:p>
          <a:p>
            <a:r>
              <a:rPr lang="en-US" sz="3200" dirty="0"/>
              <a:t>Political cartoon analysis activity</a:t>
            </a:r>
          </a:p>
          <a:p>
            <a:pPr marL="0" indent="0" algn="ctr">
              <a:buNone/>
            </a:pPr>
            <a:r>
              <a:rPr lang="en-US" sz="3200" dirty="0"/>
              <a:t>Available on website</a:t>
            </a:r>
          </a:p>
          <a:p>
            <a:pPr marL="0" indent="0" algn="ctr">
              <a:buNone/>
            </a:pPr>
            <a:r>
              <a:rPr lang="en-US" sz="3200" dirty="0"/>
              <a:t>See handout for website access instructions</a:t>
            </a:r>
          </a:p>
        </p:txBody>
      </p:sp>
    </p:spTree>
    <p:extLst>
      <p:ext uri="{BB962C8B-B14F-4D97-AF65-F5344CB8AC3E}">
        <p14:creationId xmlns:p14="http://schemas.microsoft.com/office/powerpoint/2010/main" val="3509318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Content Placeholder 2"/>
          <p:cNvSpPr>
            <a:spLocks noGrp="1"/>
          </p:cNvSpPr>
          <p:nvPr>
            <p:ph idx="1"/>
          </p:nvPr>
        </p:nvSpPr>
        <p:spPr/>
        <p:txBody>
          <a:bodyPr>
            <a:normAutofit/>
          </a:bodyPr>
          <a:lstStyle/>
          <a:p>
            <a:r>
              <a:rPr lang="en-US" sz="2800" dirty="0"/>
              <a:t>Understand benefits of small group learning activities</a:t>
            </a:r>
          </a:p>
          <a:p>
            <a:r>
              <a:rPr lang="en-US" sz="2800" dirty="0"/>
              <a:t>Experience a small group learning activity</a:t>
            </a:r>
          </a:p>
          <a:p>
            <a:r>
              <a:rPr lang="en-US" sz="2800" dirty="0"/>
              <a:t>Debrief and discuss planning steps for implementing small group activities effectively</a:t>
            </a:r>
          </a:p>
          <a:p>
            <a:r>
              <a:rPr lang="en-US" sz="2800" dirty="0"/>
              <a:t>Reflect on applying this experience to own classrooms</a:t>
            </a:r>
          </a:p>
        </p:txBody>
      </p:sp>
    </p:spTree>
    <p:extLst>
      <p:ext uri="{BB962C8B-B14F-4D97-AF65-F5344CB8AC3E}">
        <p14:creationId xmlns:p14="http://schemas.microsoft.com/office/powerpoint/2010/main" val="1032361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Drawing for Glasses Set</a:t>
            </a:r>
          </a:p>
        </p:txBody>
      </p:sp>
      <p:sp>
        <p:nvSpPr>
          <p:cNvPr id="4" name="Text Placeholder 3"/>
          <p:cNvSpPr>
            <a:spLocks noGrp="1"/>
          </p:cNvSpPr>
          <p:nvPr>
            <p:ph type="body" sz="half" idx="2"/>
          </p:nvPr>
        </p:nvSpPr>
        <p:spPr/>
        <p:txBody>
          <a:bodyPr>
            <a:normAutofit/>
          </a:bodyPr>
          <a:lstStyle/>
          <a:p>
            <a:r>
              <a:rPr lang="en-US" sz="2800" dirty="0"/>
              <a:t>Submit your name if you are willing to try the activity (and share glasses sets with other teachers!)</a:t>
            </a:r>
          </a:p>
        </p:txBody>
      </p:sp>
      <p:pic>
        <p:nvPicPr>
          <p:cNvPr id="6" name="Picture 5" descr="Image of six pairs of sunglasses with different color fram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9423" y="1988288"/>
            <a:ext cx="5223823" cy="3130306"/>
          </a:xfrm>
          <a:prstGeom prst="rect">
            <a:avLst/>
          </a:prstGeom>
        </p:spPr>
      </p:pic>
    </p:spTree>
    <p:extLst>
      <p:ext uri="{BB962C8B-B14F-4D97-AF65-F5344CB8AC3E}">
        <p14:creationId xmlns:p14="http://schemas.microsoft.com/office/powerpoint/2010/main" val="4218383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Self-Reflection</a:t>
            </a:r>
          </a:p>
        </p:txBody>
      </p:sp>
      <p:sp>
        <p:nvSpPr>
          <p:cNvPr id="3" name="Content Placeholder 2"/>
          <p:cNvSpPr>
            <a:spLocks noGrp="1"/>
          </p:cNvSpPr>
          <p:nvPr>
            <p:ph idx="1"/>
          </p:nvPr>
        </p:nvSpPr>
        <p:spPr/>
        <p:txBody>
          <a:bodyPr>
            <a:normAutofit lnSpcReduction="10000"/>
          </a:bodyPr>
          <a:lstStyle/>
          <a:p>
            <a:r>
              <a:rPr lang="en-US" dirty="0"/>
              <a:t>How might I incorporate small group learning into an upcoming lesson/class session?  Is there any way I can adapt the Six Glasses activity for one of my upcoming lessons?</a:t>
            </a:r>
          </a:p>
          <a:p>
            <a:r>
              <a:rPr lang="en-US" dirty="0"/>
              <a:t>What are the challenges I could encounter in using a small group lesson activity, and how could I plan ahead to address these?</a:t>
            </a:r>
          </a:p>
          <a:p>
            <a:r>
              <a:rPr lang="en-US" dirty="0"/>
              <a:t>How can a small group learning experience make the content more engaging for students?  Help to develop students’ higher order thinking skills?</a:t>
            </a:r>
          </a:p>
          <a:p>
            <a:r>
              <a:rPr lang="en-US" dirty="0"/>
              <a:t>When and with which colleague(s) will I plan to discuss these ideas more? </a:t>
            </a:r>
          </a:p>
        </p:txBody>
      </p:sp>
    </p:spTree>
    <p:extLst>
      <p:ext uri="{BB962C8B-B14F-4D97-AF65-F5344CB8AC3E}">
        <p14:creationId xmlns:p14="http://schemas.microsoft.com/office/powerpoint/2010/main" val="342545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Teacher Activities for Small Group Learning</a:t>
            </a:r>
          </a:p>
        </p:txBody>
      </p:sp>
      <p:sp>
        <p:nvSpPr>
          <p:cNvPr id="3" name="Text Placeholder 2"/>
          <p:cNvSpPr>
            <a:spLocks noGrp="1"/>
          </p:cNvSpPr>
          <p:nvPr>
            <p:ph type="body" idx="1"/>
          </p:nvPr>
        </p:nvSpPr>
        <p:spPr/>
        <p:txBody>
          <a:bodyPr>
            <a:normAutofit/>
          </a:bodyPr>
          <a:lstStyle/>
          <a:p>
            <a:r>
              <a:rPr lang="en-US" sz="2800" dirty="0"/>
              <a:t>To be used or substituted as needed</a:t>
            </a:r>
          </a:p>
        </p:txBody>
      </p:sp>
    </p:spTree>
    <p:extLst>
      <p:ext uri="{BB962C8B-B14F-4D97-AF65-F5344CB8AC3E}">
        <p14:creationId xmlns:p14="http://schemas.microsoft.com/office/powerpoint/2010/main" val="3954604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How Do Students Spend Time in Classroom?</a:t>
            </a:r>
          </a:p>
        </p:txBody>
      </p:sp>
      <p:sp>
        <p:nvSpPr>
          <p:cNvPr id="9" name="Content Placeholder 8"/>
          <p:cNvSpPr>
            <a:spLocks noGrp="1"/>
          </p:cNvSpPr>
          <p:nvPr>
            <p:ph sz="half" idx="1"/>
          </p:nvPr>
        </p:nvSpPr>
        <p:spPr/>
        <p:txBody>
          <a:bodyPr>
            <a:normAutofit/>
          </a:bodyPr>
          <a:lstStyle/>
          <a:p>
            <a:pPr marL="0" indent="0">
              <a:buNone/>
            </a:pPr>
            <a:r>
              <a:rPr lang="en-US" sz="4000" dirty="0"/>
              <a:t>Teachers graph how students spend time in their classrooms (see sheets with categories)</a:t>
            </a:r>
          </a:p>
        </p:txBody>
      </p:sp>
      <p:pic>
        <p:nvPicPr>
          <p:cNvPr id="7" name="Content Placeholder 6" descr="Unlabeled pie char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85781" y="2560638"/>
            <a:ext cx="3309937" cy="3309937"/>
          </a:xfrm>
        </p:spPr>
      </p:pic>
    </p:spTree>
    <p:extLst>
      <p:ext uri="{BB962C8B-B14F-4D97-AF65-F5344CB8AC3E}">
        <p14:creationId xmlns:p14="http://schemas.microsoft.com/office/powerpoint/2010/main" val="848968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Small Group Discussion</a:t>
            </a:r>
          </a:p>
        </p:txBody>
      </p:sp>
      <p:sp>
        <p:nvSpPr>
          <p:cNvPr id="9" name="Content Placeholder 8"/>
          <p:cNvSpPr>
            <a:spLocks noGrp="1"/>
          </p:cNvSpPr>
          <p:nvPr>
            <p:ph sz="half" idx="2"/>
          </p:nvPr>
        </p:nvSpPr>
        <p:spPr/>
        <p:txBody>
          <a:bodyPr>
            <a:noAutofit/>
          </a:bodyPr>
          <a:lstStyle/>
          <a:p>
            <a:pPr marL="0" indent="0">
              <a:buNone/>
            </a:pPr>
            <a:r>
              <a:rPr lang="en-US" sz="2800" dirty="0"/>
              <a:t>In your small group, compare your graphs with each other.</a:t>
            </a:r>
          </a:p>
          <a:p>
            <a:pPr marL="0" indent="0">
              <a:buNone/>
            </a:pPr>
            <a:r>
              <a:rPr lang="en-US" sz="2800" dirty="0"/>
              <a:t>How much variation is there across teachers?</a:t>
            </a:r>
          </a:p>
          <a:p>
            <a:pPr marL="0" indent="0">
              <a:buNone/>
            </a:pPr>
            <a:r>
              <a:rPr lang="en-US" sz="2800" dirty="0"/>
              <a:t>What possible explanations do you see for the level of variation?</a:t>
            </a:r>
          </a:p>
        </p:txBody>
      </p:sp>
      <p:pic>
        <p:nvPicPr>
          <p:cNvPr id="2" name="Picture 1" descr="Image of six people sitting around table in discuss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7535" y="2894304"/>
            <a:ext cx="3531186" cy="2632499"/>
          </a:xfrm>
          <a:prstGeom prst="rect">
            <a:avLst/>
          </a:prstGeom>
        </p:spPr>
      </p:pic>
    </p:spTree>
    <p:extLst>
      <p:ext uri="{BB962C8B-B14F-4D97-AF65-F5344CB8AC3E}">
        <p14:creationId xmlns:p14="http://schemas.microsoft.com/office/powerpoint/2010/main" val="3836732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Teachers Share Experiences Using </a:t>
            </a:r>
            <a:br>
              <a:rPr lang="en-US" dirty="0"/>
            </a:br>
            <a:r>
              <a:rPr lang="en-US" dirty="0"/>
              <a:t>Small Group Activities in Classroom</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Teacher volunteers (at least 3) form panel to address these questions before full group:</a:t>
            </a:r>
          </a:p>
          <a:p>
            <a:r>
              <a:rPr lang="en-US" dirty="0"/>
              <a:t>What small group classroom activity have you tried out in the past month?</a:t>
            </a:r>
          </a:p>
          <a:p>
            <a:r>
              <a:rPr lang="en-US" dirty="0"/>
              <a:t>What was the learning objective for students?</a:t>
            </a:r>
          </a:p>
          <a:p>
            <a:r>
              <a:rPr lang="en-US" dirty="0"/>
              <a:t>How did the small group activity work for engaging student interest and effort?</a:t>
            </a:r>
          </a:p>
          <a:p>
            <a:r>
              <a:rPr lang="en-US" dirty="0"/>
              <a:t>What evidence can you describe of student learning during the activity?</a:t>
            </a:r>
          </a:p>
          <a:p>
            <a:r>
              <a:rPr lang="en-US" dirty="0"/>
              <a:t>Did anything surprise you?</a:t>
            </a:r>
          </a:p>
          <a:p>
            <a:r>
              <a:rPr lang="en-US" dirty="0"/>
              <a:t>What challenges did you encounter, and how did you (or would you in future) address them?</a:t>
            </a:r>
          </a:p>
        </p:txBody>
      </p:sp>
    </p:spTree>
    <p:extLst>
      <p:ext uri="{BB962C8B-B14F-4D97-AF65-F5344CB8AC3E}">
        <p14:creationId xmlns:p14="http://schemas.microsoft.com/office/powerpoint/2010/main" val="504678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1073889" y="2277693"/>
            <a:ext cx="5092700" cy="2315571"/>
          </a:xfrm>
        </p:spPr>
        <p:txBody>
          <a:bodyPr>
            <a:noAutofit/>
          </a:bodyPr>
          <a:lstStyle/>
          <a:p>
            <a:pPr marL="0" indent="0" algn="ctr">
              <a:buNone/>
            </a:pPr>
            <a:r>
              <a:rPr lang="en-US" sz="4800" dirty="0"/>
              <a:t>Thanks for participating and for your feedback!</a:t>
            </a:r>
          </a:p>
        </p:txBody>
      </p:sp>
      <p:pic>
        <p:nvPicPr>
          <p:cNvPr id="6" name="Content Placeholder 5" descr="Image of a feedback from with positive, neutral, and negative respons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5898" y="1658566"/>
            <a:ext cx="3321695" cy="3553823"/>
          </a:xfrm>
          <a:prstGeom prst="rect">
            <a:avLst/>
          </a:prstGeom>
        </p:spPr>
      </p:pic>
    </p:spTree>
    <p:extLst>
      <p:ext uri="{BB962C8B-B14F-4D97-AF65-F5344CB8AC3E}">
        <p14:creationId xmlns:p14="http://schemas.microsoft.com/office/powerpoint/2010/main" val="812872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Small Group Learning Addresses Needs for …</a:t>
            </a:r>
          </a:p>
        </p:txBody>
      </p:sp>
      <p:sp>
        <p:nvSpPr>
          <p:cNvPr id="12" name="Content Placeholder 11"/>
          <p:cNvSpPr>
            <a:spLocks noGrp="1"/>
          </p:cNvSpPr>
          <p:nvPr>
            <p:ph sz="half" idx="2"/>
          </p:nvPr>
        </p:nvSpPr>
        <p:spPr/>
        <p:txBody>
          <a:bodyPr>
            <a:normAutofit/>
          </a:bodyPr>
          <a:lstStyle/>
          <a:p>
            <a:r>
              <a:rPr lang="en-US" sz="3600" dirty="0"/>
              <a:t>Autonomy</a:t>
            </a:r>
          </a:p>
          <a:p>
            <a:r>
              <a:rPr lang="en-US" sz="3600" dirty="0"/>
              <a:t>Belonging/Connection</a:t>
            </a:r>
          </a:p>
          <a:p>
            <a:r>
              <a:rPr lang="en-US" sz="3600" dirty="0"/>
              <a:t>Active Engagement</a:t>
            </a:r>
          </a:p>
        </p:txBody>
      </p:sp>
      <p:pic>
        <p:nvPicPr>
          <p:cNvPr id="4" name="Content Placeholder 3" descr="Photo of students working in a group"/>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298575" y="2643084"/>
            <a:ext cx="4718050" cy="3145045"/>
          </a:xfrm>
        </p:spPr>
      </p:pic>
    </p:spTree>
    <p:extLst>
      <p:ext uri="{BB962C8B-B14F-4D97-AF65-F5344CB8AC3E}">
        <p14:creationId xmlns:p14="http://schemas.microsoft.com/office/powerpoint/2010/main" val="2579859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Small Group Learning Addresses CCSS Standards as Students Learn To:</a:t>
            </a:r>
          </a:p>
        </p:txBody>
      </p:sp>
      <p:sp>
        <p:nvSpPr>
          <p:cNvPr id="3" name="Content Placeholder 2"/>
          <p:cNvSpPr>
            <a:spLocks noGrp="1"/>
          </p:cNvSpPr>
          <p:nvPr>
            <p:ph idx="1"/>
          </p:nvPr>
        </p:nvSpPr>
        <p:spPr/>
        <p:txBody>
          <a:bodyPr>
            <a:normAutofit fontScale="92500" lnSpcReduction="20000"/>
          </a:bodyPr>
          <a:lstStyle/>
          <a:p>
            <a:r>
              <a:rPr lang="en-US" dirty="0"/>
              <a:t>Build on others’ ideas</a:t>
            </a:r>
          </a:p>
          <a:p>
            <a:r>
              <a:rPr lang="en-US" dirty="0"/>
              <a:t>Express their ideas clearly and persuasively</a:t>
            </a:r>
          </a:p>
          <a:p>
            <a:r>
              <a:rPr lang="en-US" dirty="0"/>
              <a:t>Work with peers to set rules for collegial discussions and decision-making </a:t>
            </a:r>
          </a:p>
          <a:p>
            <a:r>
              <a:rPr lang="en-US" dirty="0"/>
              <a:t>Pose and respond to questions</a:t>
            </a:r>
          </a:p>
          <a:p>
            <a:r>
              <a:rPr lang="en-US" dirty="0"/>
              <a:t>Clarify, verify, or challenge ideas and conclusions</a:t>
            </a:r>
          </a:p>
          <a:p>
            <a:r>
              <a:rPr lang="en-US" dirty="0"/>
              <a:t>Summarize points of agreement and disagreement</a:t>
            </a:r>
          </a:p>
          <a:p>
            <a:r>
              <a:rPr lang="en-US" dirty="0"/>
              <a:t>Qualify or justify their own views and understanding </a:t>
            </a:r>
          </a:p>
          <a:p>
            <a:pPr marL="0" indent="0" algn="r">
              <a:buNone/>
            </a:pPr>
            <a:r>
              <a:rPr lang="en-US" dirty="0"/>
              <a:t>Adapted from CCSS.ELA-Literacy.SL.9-10 Standards</a:t>
            </a:r>
          </a:p>
          <a:p>
            <a:pPr marL="0" indent="0" algn="r">
              <a:buNone/>
            </a:pPr>
            <a:endParaRPr lang="en-US" dirty="0"/>
          </a:p>
        </p:txBody>
      </p:sp>
    </p:spTree>
    <p:extLst>
      <p:ext uri="{BB962C8B-B14F-4D97-AF65-F5344CB8AC3E}">
        <p14:creationId xmlns:p14="http://schemas.microsoft.com/office/powerpoint/2010/main" val="177301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Learning Activity</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302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Hats (Glasses) Thinking</a:t>
            </a:r>
          </a:p>
        </p:txBody>
      </p:sp>
      <p:sp>
        <p:nvSpPr>
          <p:cNvPr id="3" name="Content Placeholder 2"/>
          <p:cNvSpPr>
            <a:spLocks noGrp="1"/>
          </p:cNvSpPr>
          <p:nvPr>
            <p:ph idx="1"/>
          </p:nvPr>
        </p:nvSpPr>
        <p:spPr/>
        <p:txBody>
          <a:bodyPr/>
          <a:lstStyle/>
          <a:p>
            <a:r>
              <a:rPr lang="en-US" sz="2600" dirty="0"/>
              <a:t>Teachers experience the role of a student in an activity designed to help students:</a:t>
            </a:r>
          </a:p>
          <a:p>
            <a:pPr lvl="1"/>
            <a:r>
              <a:rPr lang="en-US" sz="2200" dirty="0"/>
              <a:t>Develop skills in analyzing informational text</a:t>
            </a:r>
          </a:p>
          <a:p>
            <a:pPr lvl="1"/>
            <a:r>
              <a:rPr lang="en-US" sz="2200" dirty="0"/>
              <a:t>Examine text from different perspectives</a:t>
            </a:r>
          </a:p>
          <a:p>
            <a:pPr lvl="1"/>
            <a:r>
              <a:rPr lang="en-US" sz="2200" dirty="0"/>
              <a:t>Express their ideas clearly and persuasively</a:t>
            </a:r>
          </a:p>
          <a:p>
            <a:pPr lvl="1"/>
            <a:r>
              <a:rPr lang="en-US" sz="2200" dirty="0"/>
              <a:t>Clarify, verify, or challenge ideas and conclusions</a:t>
            </a:r>
          </a:p>
          <a:p>
            <a:pPr lvl="1"/>
            <a:r>
              <a:rPr lang="en-US" sz="2200" dirty="0"/>
              <a:t>Qualify or justify their own views and understanding </a:t>
            </a:r>
          </a:p>
        </p:txBody>
      </p:sp>
    </p:spTree>
    <p:extLst>
      <p:ext uri="{BB962C8B-B14F-4D97-AF65-F5344CB8AC3E}">
        <p14:creationId xmlns:p14="http://schemas.microsoft.com/office/powerpoint/2010/main" val="2499880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Six Hats (Glasses) Thinking</a:t>
            </a:r>
          </a:p>
        </p:txBody>
      </p:sp>
      <p:sp>
        <p:nvSpPr>
          <p:cNvPr id="3" name="Content Placeholder 2"/>
          <p:cNvSpPr>
            <a:spLocks noGrp="1"/>
          </p:cNvSpPr>
          <p:nvPr>
            <p:ph idx="1"/>
          </p:nvPr>
        </p:nvSpPr>
        <p:spPr>
          <a:xfrm>
            <a:off x="1295401" y="2556932"/>
            <a:ext cx="9601196" cy="4003356"/>
          </a:xfrm>
        </p:spPr>
        <p:txBody>
          <a:bodyPr>
            <a:normAutofit fontScale="92500"/>
          </a:bodyPr>
          <a:lstStyle/>
          <a:p>
            <a:pPr marL="0" indent="0">
              <a:buNone/>
            </a:pPr>
            <a:r>
              <a:rPr lang="en-US" dirty="0"/>
              <a:t>In this activity the group will read an article related to genetic engineering and each group member will respond to the article from a different perspective:</a:t>
            </a:r>
          </a:p>
          <a:p>
            <a:r>
              <a:rPr lang="en-US" b="1" dirty="0">
                <a:solidFill>
                  <a:schemeClr val="bg1"/>
                </a:solidFill>
              </a:rPr>
              <a:t>White glasses – focused on information:  </a:t>
            </a:r>
            <a:r>
              <a:rPr lang="en-US" dirty="0">
                <a:solidFill>
                  <a:schemeClr val="bg1"/>
                </a:solidFill>
              </a:rPr>
              <a:t>What are the facts?</a:t>
            </a:r>
          </a:p>
          <a:p>
            <a:r>
              <a:rPr lang="en-US" b="1" dirty="0">
                <a:solidFill>
                  <a:srgbClr val="FF0000"/>
                </a:solidFill>
              </a:rPr>
              <a:t>Red glasses – focused on feelings:  </a:t>
            </a:r>
            <a:r>
              <a:rPr lang="en-US" dirty="0">
                <a:solidFill>
                  <a:srgbClr val="FF0000"/>
                </a:solidFill>
              </a:rPr>
              <a:t>How do I feel about this?</a:t>
            </a:r>
          </a:p>
          <a:p>
            <a:r>
              <a:rPr lang="en-US" b="1" dirty="0">
                <a:solidFill>
                  <a:srgbClr val="FFFF00"/>
                </a:solidFill>
              </a:rPr>
              <a:t>Yellow glasses – optimistic:  </a:t>
            </a:r>
            <a:r>
              <a:rPr lang="en-US" dirty="0">
                <a:solidFill>
                  <a:srgbClr val="FFFF00"/>
                </a:solidFill>
              </a:rPr>
              <a:t>What’s the upside?</a:t>
            </a:r>
          </a:p>
          <a:p>
            <a:r>
              <a:rPr lang="en-US" b="1" dirty="0">
                <a:solidFill>
                  <a:srgbClr val="00B050"/>
                </a:solidFill>
              </a:rPr>
              <a:t>Green glasses – focused on growth and where an idea could go in the future</a:t>
            </a:r>
            <a:endParaRPr lang="en-US" dirty="0">
              <a:solidFill>
                <a:srgbClr val="00B050"/>
              </a:solidFill>
            </a:endParaRPr>
          </a:p>
          <a:p>
            <a:r>
              <a:rPr lang="en-US" b="1" dirty="0">
                <a:solidFill>
                  <a:srgbClr val="7030A0"/>
                </a:solidFill>
              </a:rPr>
              <a:t>Purple glasses – focused on judgment and potential negative consequences</a:t>
            </a:r>
            <a:endParaRPr lang="en-US" dirty="0">
              <a:solidFill>
                <a:srgbClr val="7030A0"/>
              </a:solidFill>
            </a:endParaRPr>
          </a:p>
          <a:p>
            <a:r>
              <a:rPr lang="en-US" b="1" dirty="0">
                <a:solidFill>
                  <a:srgbClr val="00B0F0"/>
                </a:solidFill>
              </a:rPr>
              <a:t>Blue glasses – focused on the thinking process:  </a:t>
            </a:r>
            <a:r>
              <a:rPr lang="en-US" dirty="0">
                <a:solidFill>
                  <a:srgbClr val="00B0F0"/>
                </a:solidFill>
              </a:rPr>
              <a:t>What are the implications?</a:t>
            </a:r>
          </a:p>
          <a:p>
            <a:pPr marL="0" indent="0">
              <a:buNone/>
            </a:pPr>
            <a:endParaRPr lang="en-US" dirty="0"/>
          </a:p>
        </p:txBody>
      </p:sp>
    </p:spTree>
    <p:extLst>
      <p:ext uri="{BB962C8B-B14F-4D97-AF65-F5344CB8AC3E}">
        <p14:creationId xmlns:p14="http://schemas.microsoft.com/office/powerpoint/2010/main" val="1549542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normAutofit/>
          </a:bodyPr>
          <a:lstStyle/>
          <a:p>
            <a:r>
              <a:rPr lang="en-US" sz="3200" dirty="0"/>
              <a:t>Teachers engage </a:t>
            </a:r>
            <a:br>
              <a:rPr lang="en-US" sz="3200" dirty="0"/>
            </a:br>
            <a:r>
              <a:rPr lang="en-US" sz="3200" dirty="0"/>
              <a:t>in Six Glasses Activity using handouts and instructions</a:t>
            </a:r>
          </a:p>
        </p:txBody>
      </p:sp>
      <p:pic>
        <p:nvPicPr>
          <p:cNvPr id="3" name="Picture 2" descr="Image of six pairs of sunglasses with different color fram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9423" y="1988288"/>
            <a:ext cx="5223823" cy="3130306"/>
          </a:xfrm>
          <a:prstGeom prst="rect">
            <a:avLst/>
          </a:prstGeom>
        </p:spPr>
      </p:pic>
    </p:spTree>
    <p:extLst>
      <p:ext uri="{BB962C8B-B14F-4D97-AF65-F5344CB8AC3E}">
        <p14:creationId xmlns:p14="http://schemas.microsoft.com/office/powerpoint/2010/main" val="850954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295401" y="1339704"/>
            <a:ext cx="9601196" cy="4338084"/>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3200" dirty="0"/>
              <a:t>Group members read article silently, highlighting words/phrases relevant to their color’s perspective and making notes as needed.</a:t>
            </a:r>
          </a:p>
          <a:p>
            <a:r>
              <a:rPr lang="en-US" sz="3200" dirty="0"/>
              <a:t>When all are ready, each person then reflects out loud to the group from the perspective of their glasses color, beginning with the white glasses and proceeding in order.  (You can skip colors if you have a smaller group than 6.)</a:t>
            </a:r>
          </a:p>
          <a:p>
            <a:r>
              <a:rPr lang="en-US" sz="3200" dirty="0"/>
              <a:t>We will follow rest of directions as a large group.</a:t>
            </a:r>
          </a:p>
        </p:txBody>
      </p:sp>
    </p:spTree>
    <p:extLst>
      <p:ext uri="{BB962C8B-B14F-4D97-AF65-F5344CB8AC3E}">
        <p14:creationId xmlns:p14="http://schemas.microsoft.com/office/powerpoint/2010/main" val="6951313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17211</TotalTime>
  <Words>1039</Words>
  <Application>Microsoft Office PowerPoint</Application>
  <PresentationFormat>Widescreen</PresentationFormat>
  <Paragraphs>115</Paragraphs>
  <Slides>26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Garamond</vt:lpstr>
      <vt:lpstr>Times New Roman</vt:lpstr>
      <vt:lpstr>Organic</vt:lpstr>
      <vt:lpstr>Using Small Group Learning to Engage Students</vt:lpstr>
      <vt:lpstr>Today’s Agenda</vt:lpstr>
      <vt:lpstr>Small Group Learning Addresses Needs for …</vt:lpstr>
      <vt:lpstr>Small Group Learning Addresses CCSS Standards as Students Learn To:</vt:lpstr>
      <vt:lpstr>Group Learning Activity</vt:lpstr>
      <vt:lpstr>Six Hats (Glasses) Thinking</vt:lpstr>
      <vt:lpstr>Six Hats (Glasses) Thinking</vt:lpstr>
      <vt:lpstr>PowerPoint Presentation</vt:lpstr>
      <vt:lpstr>PowerPoint Presentation</vt:lpstr>
      <vt:lpstr>Debrief</vt:lpstr>
      <vt:lpstr>PowerPoint Presentation</vt:lpstr>
      <vt:lpstr>Addressing Challenges of Small Group Learning Through Careful Planning and Preparation</vt:lpstr>
      <vt:lpstr>Learning Targets</vt:lpstr>
      <vt:lpstr>Structural Dimensions of  Small Group Learning</vt:lpstr>
      <vt:lpstr>Getting Students Ready for  Collaborative Learning</vt:lpstr>
      <vt:lpstr>PowerPoint Presentation</vt:lpstr>
      <vt:lpstr>Teacher’s Role During Small Group Learning</vt:lpstr>
      <vt:lpstr>Small Group Activity Ideas from Prior Sessions</vt:lpstr>
      <vt:lpstr>Other Small Group Activities Available</vt:lpstr>
      <vt:lpstr>Drawing for Glasses Set</vt:lpstr>
      <vt:lpstr>Teacher Self-Reflection</vt:lpstr>
      <vt:lpstr>Additional Teacher Activities for Small Group Learning</vt:lpstr>
      <vt:lpstr>How Do Students Spend Time in Classroom?</vt:lpstr>
      <vt:lpstr>Small Group Discussion</vt:lpstr>
      <vt:lpstr>Teachers Share Experiences Using  Small Group Activities in Classroom</vt:lpstr>
      <vt:lpstr>PowerPoint Presentation</vt:lpstr>
    </vt:vector>
  </TitlesOfParts>
  <Company>CSOS-JHU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Preview of  Group Learning Activities</dc:title>
  <dc:creator>Martha Mac Iver</dc:creator>
  <cp:lastModifiedBy>Martha Mac Iver</cp:lastModifiedBy>
  <cp:revision>97</cp:revision>
  <cp:lastPrinted>2017-09-21T13:25:57Z</cp:lastPrinted>
  <dcterms:created xsi:type="dcterms:W3CDTF">2015-12-03T17:31:04Z</dcterms:created>
  <dcterms:modified xsi:type="dcterms:W3CDTF">2020-03-03T19:03:48Z</dcterms:modified>
</cp:coreProperties>
</file>