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341" r:id="rId2"/>
    <p:sldId id="333" r:id="rId3"/>
    <p:sldId id="320" r:id="rId4"/>
    <p:sldId id="289" r:id="rId5"/>
    <p:sldId id="334" r:id="rId6"/>
    <p:sldId id="336" r:id="rId7"/>
    <p:sldId id="335" r:id="rId8"/>
    <p:sldId id="337" r:id="rId9"/>
    <p:sldId id="323" r:id="rId10"/>
    <p:sldId id="332" r:id="rId11"/>
    <p:sldId id="330" r:id="rId12"/>
    <p:sldId id="321" r:id="rId13"/>
    <p:sldId id="338" r:id="rId14"/>
    <p:sldId id="325" r:id="rId15"/>
    <p:sldId id="328" r:id="rId16"/>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C00000"/>
    <a:srgbClr val="FFC033"/>
    <a:srgbClr val="70AD47"/>
    <a:srgbClr val="4472C4"/>
    <a:srgbClr val="A3FFA3"/>
    <a:srgbClr val="FFBEAF"/>
    <a:srgbClr val="EAE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5" autoAdjust="0"/>
    <p:restoredTop sz="94343" autoAdjust="0"/>
  </p:normalViewPr>
  <p:slideViewPr>
    <p:cSldViewPr snapToGrid="0">
      <p:cViewPr varScale="1">
        <p:scale>
          <a:sx n="79" d="100"/>
          <a:sy n="79" d="100"/>
        </p:scale>
        <p:origin x="634" y="7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624"/>
    </p:cViewPr>
  </p:sorterViewPr>
  <p:notesViewPr>
    <p:cSldViewPr snapToGrid="0">
      <p:cViewPr varScale="1">
        <p:scale>
          <a:sx n="55" d="100"/>
          <a:sy n="55" d="100"/>
        </p:scale>
        <p:origin x="183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DFBB4F-C7BD-426B-895A-FC1F84E9C123}" type="doc">
      <dgm:prSet loTypeId="urn:microsoft.com/office/officeart/2005/8/layout/target3" loCatId="relationship" qsTypeId="urn:microsoft.com/office/officeart/2005/8/quickstyle/3d1" qsCatId="3D" csTypeId="urn:microsoft.com/office/officeart/2005/8/colors/accent1_2" csCatId="accent1" phldr="1"/>
      <dgm:spPr/>
      <dgm:t>
        <a:bodyPr/>
        <a:lstStyle/>
        <a:p>
          <a:endParaRPr lang="en-US"/>
        </a:p>
      </dgm:t>
    </dgm:pt>
    <dgm:pt modelId="{0A2AC713-E4E9-410D-B6A8-C19FF6966660}">
      <dgm:prSet custT="1"/>
      <dgm:spPr/>
      <dgm:t>
        <a:bodyPr/>
        <a:lstStyle/>
        <a:p>
          <a:pPr rtl="0"/>
          <a:r>
            <a:rPr lang="en-US" sz="3200" dirty="0" smtClean="0"/>
            <a:t>As a group using the large Venn diagram, brainstorm what motivates teachers to do their work, what motivates students to learn, and what, if any, overlap exists between these?</a:t>
          </a:r>
          <a:endParaRPr lang="en-US" sz="3200" dirty="0"/>
        </a:p>
      </dgm:t>
    </dgm:pt>
    <dgm:pt modelId="{A15A5318-21FE-4A00-BEB3-C4869B3483E9}" type="sibTrans" cxnId="{F5F98B5D-1E4A-4E64-ADBD-6C1B1D40F0AD}">
      <dgm:prSet/>
      <dgm:spPr/>
      <dgm:t>
        <a:bodyPr/>
        <a:lstStyle/>
        <a:p>
          <a:endParaRPr lang="en-US"/>
        </a:p>
      </dgm:t>
    </dgm:pt>
    <dgm:pt modelId="{F11C9BC7-19AF-4862-AF86-B88DC2AEB5BF}" type="parTrans" cxnId="{F5F98B5D-1E4A-4E64-ADBD-6C1B1D40F0AD}">
      <dgm:prSet/>
      <dgm:spPr/>
      <dgm:t>
        <a:bodyPr/>
        <a:lstStyle/>
        <a:p>
          <a:endParaRPr lang="en-US"/>
        </a:p>
      </dgm:t>
    </dgm:pt>
    <dgm:pt modelId="{121CF842-DDFE-45F2-B203-F4C09A3B2D6F}" type="pres">
      <dgm:prSet presAssocID="{26DFBB4F-C7BD-426B-895A-FC1F84E9C123}" presName="Name0" presStyleCnt="0">
        <dgm:presLayoutVars>
          <dgm:chMax val="7"/>
          <dgm:dir/>
          <dgm:animLvl val="lvl"/>
          <dgm:resizeHandles val="exact"/>
        </dgm:presLayoutVars>
      </dgm:prSet>
      <dgm:spPr/>
      <dgm:t>
        <a:bodyPr/>
        <a:lstStyle/>
        <a:p>
          <a:endParaRPr lang="en-US"/>
        </a:p>
      </dgm:t>
    </dgm:pt>
    <dgm:pt modelId="{68365FDA-B4A6-4C12-987C-BBDB3D98B9E5}" type="pres">
      <dgm:prSet presAssocID="{0A2AC713-E4E9-410D-B6A8-C19FF6966660}" presName="circle1" presStyleLbl="node1" presStyleIdx="0" presStyleCnt="1"/>
      <dgm:spPr/>
      <dgm:extLst>
        <a:ext uri="{E40237B7-FDA0-4F09-8148-C483321AD2D9}">
          <dgm14:cNvPr xmlns:dgm14="http://schemas.microsoft.com/office/drawing/2010/diagram" id="0" name="" descr="Circle"/>
        </a:ext>
      </dgm:extLst>
    </dgm:pt>
    <dgm:pt modelId="{7B545572-80BF-4888-A5BC-69ACEC8814DD}" type="pres">
      <dgm:prSet presAssocID="{0A2AC713-E4E9-410D-B6A8-C19FF6966660}" presName="space" presStyleCnt="0"/>
      <dgm:spPr/>
    </dgm:pt>
    <dgm:pt modelId="{A7785033-0B5E-4CF5-87DE-8C53DD20A229}" type="pres">
      <dgm:prSet presAssocID="{0A2AC713-E4E9-410D-B6A8-C19FF6966660}" presName="rect1" presStyleLbl="alignAcc1" presStyleIdx="0" presStyleCnt="1"/>
      <dgm:spPr/>
      <dgm:t>
        <a:bodyPr/>
        <a:lstStyle/>
        <a:p>
          <a:endParaRPr lang="en-US"/>
        </a:p>
      </dgm:t>
    </dgm:pt>
    <dgm:pt modelId="{D44B0624-69B8-4E87-B62D-F80794035151}" type="pres">
      <dgm:prSet presAssocID="{0A2AC713-E4E9-410D-B6A8-C19FF6966660}" presName="rect1ParTxNoCh" presStyleLbl="alignAcc1" presStyleIdx="0" presStyleCnt="1">
        <dgm:presLayoutVars>
          <dgm:chMax val="1"/>
          <dgm:bulletEnabled val="1"/>
        </dgm:presLayoutVars>
      </dgm:prSet>
      <dgm:spPr/>
      <dgm:t>
        <a:bodyPr/>
        <a:lstStyle/>
        <a:p>
          <a:endParaRPr lang="en-US"/>
        </a:p>
      </dgm:t>
    </dgm:pt>
  </dgm:ptLst>
  <dgm:cxnLst>
    <dgm:cxn modelId="{BCE9DA16-1BBE-4CE3-8190-2DCAC6785772}" type="presOf" srcId="{26DFBB4F-C7BD-426B-895A-FC1F84E9C123}" destId="{121CF842-DDFE-45F2-B203-F4C09A3B2D6F}" srcOrd="0" destOrd="0" presId="urn:microsoft.com/office/officeart/2005/8/layout/target3"/>
    <dgm:cxn modelId="{59FBC27E-41AE-41BD-B72E-B009859C979B}" type="presOf" srcId="{0A2AC713-E4E9-410D-B6A8-C19FF6966660}" destId="{D44B0624-69B8-4E87-B62D-F80794035151}" srcOrd="1" destOrd="0" presId="urn:microsoft.com/office/officeart/2005/8/layout/target3"/>
    <dgm:cxn modelId="{4ED57D3F-5155-4897-997D-5EF5A0F56F92}" type="presOf" srcId="{0A2AC713-E4E9-410D-B6A8-C19FF6966660}" destId="{A7785033-0B5E-4CF5-87DE-8C53DD20A229}" srcOrd="0" destOrd="0" presId="urn:microsoft.com/office/officeart/2005/8/layout/target3"/>
    <dgm:cxn modelId="{F5F98B5D-1E4A-4E64-ADBD-6C1B1D40F0AD}" srcId="{26DFBB4F-C7BD-426B-895A-FC1F84E9C123}" destId="{0A2AC713-E4E9-410D-B6A8-C19FF6966660}" srcOrd="0" destOrd="0" parTransId="{F11C9BC7-19AF-4862-AF86-B88DC2AEB5BF}" sibTransId="{A15A5318-21FE-4A00-BEB3-C4869B3483E9}"/>
    <dgm:cxn modelId="{21B58140-AC66-46CF-BF24-283448CEE840}" type="presParOf" srcId="{121CF842-DDFE-45F2-B203-F4C09A3B2D6F}" destId="{68365FDA-B4A6-4C12-987C-BBDB3D98B9E5}" srcOrd="0" destOrd="0" presId="urn:microsoft.com/office/officeart/2005/8/layout/target3"/>
    <dgm:cxn modelId="{8E19A323-DF7B-4096-BF25-515A82DD3E8E}" type="presParOf" srcId="{121CF842-DDFE-45F2-B203-F4C09A3B2D6F}" destId="{7B545572-80BF-4888-A5BC-69ACEC8814DD}" srcOrd="1" destOrd="0" presId="urn:microsoft.com/office/officeart/2005/8/layout/target3"/>
    <dgm:cxn modelId="{D91BFD5E-0A2A-4898-B7C7-236D9B7DF146}" type="presParOf" srcId="{121CF842-DDFE-45F2-B203-F4C09A3B2D6F}" destId="{A7785033-0B5E-4CF5-87DE-8C53DD20A229}" srcOrd="2" destOrd="0" presId="urn:microsoft.com/office/officeart/2005/8/layout/target3"/>
    <dgm:cxn modelId="{1C07E97A-BABA-47DD-ABB9-7DF108E30D1A}" type="presParOf" srcId="{121CF842-DDFE-45F2-B203-F4C09A3B2D6F}" destId="{D44B0624-69B8-4E87-B62D-F80794035151}"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727939-0523-4C05-A84D-A25AAD160A00}" type="doc">
      <dgm:prSet loTypeId="urn:microsoft.com/office/officeart/2009/3/layout/SubStepProcess" loCatId="process" qsTypeId="urn:microsoft.com/office/officeart/2005/8/quickstyle/3d3" qsCatId="3D" csTypeId="urn:microsoft.com/office/officeart/2005/8/colors/colorful5" csCatId="colorful" phldr="1"/>
      <dgm:spPr/>
      <dgm:t>
        <a:bodyPr/>
        <a:lstStyle/>
        <a:p>
          <a:endParaRPr lang="en-US"/>
        </a:p>
      </dgm:t>
    </dgm:pt>
    <dgm:pt modelId="{CE9D6CF5-EAAC-4259-B2F4-A9FF29628C60}">
      <dgm:prSet custT="1"/>
      <dgm:spPr>
        <a:solidFill>
          <a:srgbClr val="4472C4"/>
        </a:solidFill>
      </dgm:spPr>
      <dgm:t>
        <a:bodyPr anchor="t"/>
        <a:lstStyle/>
        <a:p>
          <a:pPr rtl="0"/>
          <a:r>
            <a:rPr lang="en-US" sz="1600" dirty="0" smtClean="0"/>
            <a:t/>
          </a:r>
          <a:br>
            <a:rPr lang="en-US" sz="1600" dirty="0" smtClean="0"/>
          </a:br>
          <a:r>
            <a:rPr lang="en-US" sz="3600" dirty="0" smtClean="0"/>
            <a:t>B</a:t>
          </a:r>
        </a:p>
        <a:p>
          <a:pPr rtl="0"/>
          <a:r>
            <a:rPr lang="en-US" sz="3200" dirty="0" smtClean="0"/>
            <a:t>Belonging</a:t>
          </a:r>
          <a:endParaRPr lang="en-US" sz="3200" dirty="0"/>
        </a:p>
      </dgm:t>
    </dgm:pt>
    <dgm:pt modelId="{A15D7F75-2118-4FBC-A1E2-4F8AE766E88D}" type="parTrans" cxnId="{BBA7113D-A40D-47D9-9BEA-AF0858517499}">
      <dgm:prSet/>
      <dgm:spPr/>
      <dgm:t>
        <a:bodyPr/>
        <a:lstStyle/>
        <a:p>
          <a:endParaRPr lang="en-US"/>
        </a:p>
      </dgm:t>
    </dgm:pt>
    <dgm:pt modelId="{E613900B-A9D5-49E8-8033-A7FD043387F5}" type="sibTrans" cxnId="{BBA7113D-A40D-47D9-9BEA-AF0858517499}">
      <dgm:prSet/>
      <dgm:spPr/>
      <dgm:t>
        <a:bodyPr/>
        <a:lstStyle/>
        <a:p>
          <a:endParaRPr lang="en-US"/>
        </a:p>
      </dgm:t>
    </dgm:pt>
    <dgm:pt modelId="{CEB26545-E8DD-4A6B-BC8A-513171F2B057}">
      <dgm:prSet custT="1"/>
      <dgm:spPr>
        <a:solidFill>
          <a:srgbClr val="70AD47"/>
        </a:solidFill>
      </dgm:spPr>
      <dgm:t>
        <a:bodyPr anchor="t"/>
        <a:lstStyle/>
        <a:p>
          <a:pPr rtl="0">
            <a:lnSpc>
              <a:spcPct val="90000"/>
            </a:lnSpc>
            <a:spcAft>
              <a:spcPct val="35000"/>
            </a:spcAft>
          </a:pPr>
          <a:r>
            <a:rPr lang="en-US" sz="1600" dirty="0" smtClean="0"/>
            <a:t/>
          </a:r>
          <a:br>
            <a:rPr lang="en-US" sz="1600" dirty="0" smtClean="0"/>
          </a:br>
          <a:r>
            <a:rPr lang="en-US" sz="3600" dirty="0" smtClean="0"/>
            <a:t>R</a:t>
          </a:r>
        </a:p>
        <a:p>
          <a:pPr rtl="0">
            <a:lnSpc>
              <a:spcPct val="100000"/>
            </a:lnSpc>
            <a:spcAft>
              <a:spcPts val="0"/>
            </a:spcAft>
          </a:pPr>
          <a:r>
            <a:rPr lang="en-US" sz="2800" dirty="0" smtClean="0"/>
            <a:t>Relevance</a:t>
          </a:r>
        </a:p>
        <a:p>
          <a:pPr rtl="0">
            <a:lnSpc>
              <a:spcPct val="90000"/>
            </a:lnSpc>
            <a:spcAft>
              <a:spcPct val="35000"/>
            </a:spcAft>
          </a:pPr>
          <a:r>
            <a:rPr lang="en-US" sz="2800" dirty="0" smtClean="0"/>
            <a:t>(Purpose)</a:t>
          </a:r>
          <a:endParaRPr lang="en-US" sz="2800" dirty="0"/>
        </a:p>
      </dgm:t>
    </dgm:pt>
    <dgm:pt modelId="{6B3BCBC1-1F60-48FD-8B12-CF2D1DE935A7}" type="parTrans" cxnId="{59E78147-6E8F-4487-B01F-4D16B576117B}">
      <dgm:prSet/>
      <dgm:spPr/>
      <dgm:t>
        <a:bodyPr/>
        <a:lstStyle/>
        <a:p>
          <a:endParaRPr lang="en-US"/>
        </a:p>
      </dgm:t>
    </dgm:pt>
    <dgm:pt modelId="{2A57FED6-81E2-4C61-86DB-6CABAABC0CB7}" type="sibTrans" cxnId="{59E78147-6E8F-4487-B01F-4D16B576117B}">
      <dgm:prSet/>
      <dgm:spPr/>
      <dgm:t>
        <a:bodyPr/>
        <a:lstStyle/>
        <a:p>
          <a:endParaRPr lang="en-US"/>
        </a:p>
      </dgm:t>
    </dgm:pt>
    <dgm:pt modelId="{372786F3-180D-4583-9AB4-0BDA719DD8DC}">
      <dgm:prSet custT="1"/>
      <dgm:spPr>
        <a:solidFill>
          <a:srgbClr val="FFC033"/>
        </a:solidFill>
      </dgm:spPr>
      <dgm:t>
        <a:bodyPr anchor="t"/>
        <a:lstStyle/>
        <a:p>
          <a:pPr rtl="0"/>
          <a:r>
            <a:rPr lang="en-US" sz="1600" dirty="0" smtClean="0"/>
            <a:t/>
          </a:r>
          <a:br>
            <a:rPr lang="en-US" sz="1600" dirty="0" smtClean="0"/>
          </a:br>
          <a:r>
            <a:rPr lang="en-US" sz="3600" dirty="0" smtClean="0"/>
            <a:t>A</a:t>
          </a:r>
        </a:p>
        <a:p>
          <a:pPr rtl="0"/>
          <a:r>
            <a:rPr lang="en-US" sz="2800" dirty="0" smtClean="0"/>
            <a:t>Autonomy</a:t>
          </a:r>
          <a:endParaRPr lang="en-US" sz="2800" dirty="0"/>
        </a:p>
      </dgm:t>
    </dgm:pt>
    <dgm:pt modelId="{2FD86AFE-1356-449A-BFCF-DB9E655495B0}" type="parTrans" cxnId="{FA994038-2AE7-47EE-93F3-5C7CB7C3BDEE}">
      <dgm:prSet/>
      <dgm:spPr/>
      <dgm:t>
        <a:bodyPr/>
        <a:lstStyle/>
        <a:p>
          <a:endParaRPr lang="en-US"/>
        </a:p>
      </dgm:t>
    </dgm:pt>
    <dgm:pt modelId="{07FA162C-E05C-4EF4-BED2-F9D462AFDFCB}" type="sibTrans" cxnId="{FA994038-2AE7-47EE-93F3-5C7CB7C3BDEE}">
      <dgm:prSet/>
      <dgm:spPr/>
      <dgm:t>
        <a:bodyPr/>
        <a:lstStyle/>
        <a:p>
          <a:endParaRPr lang="en-US"/>
        </a:p>
      </dgm:t>
    </dgm:pt>
    <dgm:pt modelId="{B41336F3-23AF-4594-92CA-9EFD00315307}">
      <dgm:prSet custT="1"/>
      <dgm:spPr>
        <a:solidFill>
          <a:srgbClr val="C00000"/>
        </a:solidFill>
      </dgm:spPr>
      <dgm:t>
        <a:bodyPr anchor="t"/>
        <a:lstStyle/>
        <a:p>
          <a:pPr rtl="0">
            <a:spcBef>
              <a:spcPts val="2400"/>
            </a:spcBef>
          </a:pPr>
          <a:r>
            <a:rPr lang="en-US" sz="1600" dirty="0" smtClean="0"/>
            <a:t/>
          </a:r>
          <a:br>
            <a:rPr lang="en-US" sz="1600" dirty="0" smtClean="0"/>
          </a:br>
          <a:r>
            <a:rPr lang="en-US" sz="3600" dirty="0" smtClean="0"/>
            <a:t>C</a:t>
          </a:r>
        </a:p>
        <a:p>
          <a:pPr rtl="0">
            <a:spcBef>
              <a:spcPts val="1200"/>
            </a:spcBef>
          </a:pPr>
          <a:r>
            <a:rPr lang="en-US" sz="2500" dirty="0" smtClean="0"/>
            <a:t>Competence</a:t>
          </a:r>
        </a:p>
        <a:p>
          <a:pPr rtl="0">
            <a:spcBef>
              <a:spcPts val="1200"/>
            </a:spcBef>
          </a:pPr>
          <a:r>
            <a:rPr lang="en-US" sz="2500" dirty="0" smtClean="0"/>
            <a:t>(Mastery)</a:t>
          </a:r>
          <a:endParaRPr lang="en-US" sz="2500" dirty="0"/>
        </a:p>
      </dgm:t>
    </dgm:pt>
    <dgm:pt modelId="{0EE8C201-A7F3-473C-9900-66B9DFB2B895}" type="parTrans" cxnId="{90390E1B-75FE-4D34-A1BE-2E93558973CF}">
      <dgm:prSet/>
      <dgm:spPr/>
      <dgm:t>
        <a:bodyPr/>
        <a:lstStyle/>
        <a:p>
          <a:endParaRPr lang="en-US"/>
        </a:p>
      </dgm:t>
    </dgm:pt>
    <dgm:pt modelId="{E4A57E03-3013-4CE7-BB1B-66AF3E2A27FA}" type="sibTrans" cxnId="{90390E1B-75FE-4D34-A1BE-2E93558973CF}">
      <dgm:prSet/>
      <dgm:spPr/>
      <dgm:t>
        <a:bodyPr/>
        <a:lstStyle/>
        <a:p>
          <a:endParaRPr lang="en-US"/>
        </a:p>
      </dgm:t>
    </dgm:pt>
    <dgm:pt modelId="{38B5909F-C428-4BBB-AB23-DF315BCA9C08}">
      <dgm:prSet custT="1"/>
      <dgm:spPr>
        <a:solidFill>
          <a:srgbClr val="7030A0"/>
        </a:solidFill>
      </dgm:spPr>
      <dgm:t>
        <a:bodyPr anchor="t"/>
        <a:lstStyle/>
        <a:p>
          <a:pPr rtl="0"/>
          <a:r>
            <a:rPr lang="en-US" sz="1600" dirty="0" smtClean="0"/>
            <a:t/>
          </a:r>
          <a:br>
            <a:rPr lang="en-US" sz="1600" dirty="0" smtClean="0"/>
          </a:br>
          <a:r>
            <a:rPr lang="en-US" sz="3500" dirty="0" smtClean="0"/>
            <a:t>E</a:t>
          </a:r>
        </a:p>
        <a:p>
          <a:pPr rtl="0"/>
          <a:r>
            <a:rPr lang="en-US" sz="2400" dirty="0" smtClean="0"/>
            <a:t>Engaging</a:t>
          </a:r>
        </a:p>
        <a:p>
          <a:pPr rtl="0"/>
          <a:r>
            <a:rPr lang="en-US" sz="2400" dirty="0" smtClean="0"/>
            <a:t>Interest</a:t>
          </a:r>
          <a:endParaRPr lang="en-US" sz="2400" dirty="0"/>
        </a:p>
      </dgm:t>
    </dgm:pt>
    <dgm:pt modelId="{2184DBFB-F2F2-4E2C-B8BF-4151F0CD587C}" type="parTrans" cxnId="{8A3C9EEB-DF3C-42B5-9EA7-8CD22146C4B5}">
      <dgm:prSet/>
      <dgm:spPr/>
      <dgm:t>
        <a:bodyPr/>
        <a:lstStyle/>
        <a:p>
          <a:endParaRPr lang="en-US"/>
        </a:p>
      </dgm:t>
    </dgm:pt>
    <dgm:pt modelId="{51E83FD0-742E-4D39-9E52-164B19FD17D7}" type="sibTrans" cxnId="{8A3C9EEB-DF3C-42B5-9EA7-8CD22146C4B5}">
      <dgm:prSet/>
      <dgm:spPr/>
      <dgm:t>
        <a:bodyPr/>
        <a:lstStyle/>
        <a:p>
          <a:endParaRPr lang="en-US"/>
        </a:p>
      </dgm:t>
    </dgm:pt>
    <dgm:pt modelId="{FFE4D471-9C15-4118-8431-0333968A4368}" type="pres">
      <dgm:prSet presAssocID="{11727939-0523-4C05-A84D-A25AAD160A00}" presName="Name0" presStyleCnt="0">
        <dgm:presLayoutVars>
          <dgm:chMax val="7"/>
          <dgm:dir/>
          <dgm:animOne val="branch"/>
        </dgm:presLayoutVars>
      </dgm:prSet>
      <dgm:spPr/>
      <dgm:t>
        <a:bodyPr/>
        <a:lstStyle/>
        <a:p>
          <a:endParaRPr lang="en-US"/>
        </a:p>
      </dgm:t>
    </dgm:pt>
    <dgm:pt modelId="{175C889F-349E-49EA-9519-78C0B8A17881}" type="pres">
      <dgm:prSet presAssocID="{CE9D6CF5-EAAC-4259-B2F4-A9FF29628C60}" presName="parTx1" presStyleLbl="node1" presStyleIdx="0" presStyleCnt="5" custLinFactNeighborX="-2103" custLinFactNeighborY="-701"/>
      <dgm:spPr/>
      <dgm:t>
        <a:bodyPr/>
        <a:lstStyle/>
        <a:p>
          <a:endParaRPr lang="en-US"/>
        </a:p>
      </dgm:t>
    </dgm:pt>
    <dgm:pt modelId="{CF97191F-2CA6-4111-8ADE-9F290A091690}" type="pres">
      <dgm:prSet presAssocID="{CEB26545-E8DD-4A6B-BC8A-513171F2B057}" presName="parTx2" presStyleLbl="node1" presStyleIdx="1" presStyleCnt="5"/>
      <dgm:spPr/>
      <dgm:t>
        <a:bodyPr/>
        <a:lstStyle/>
        <a:p>
          <a:endParaRPr lang="en-US"/>
        </a:p>
      </dgm:t>
    </dgm:pt>
    <dgm:pt modelId="{CE9C5679-96F3-475B-9CF9-FBCF87C4E621}" type="pres">
      <dgm:prSet presAssocID="{372786F3-180D-4583-9AB4-0BDA719DD8DC}" presName="parTx3" presStyleLbl="node1" presStyleIdx="2" presStyleCnt="5"/>
      <dgm:spPr/>
      <dgm:t>
        <a:bodyPr/>
        <a:lstStyle/>
        <a:p>
          <a:endParaRPr lang="en-US"/>
        </a:p>
      </dgm:t>
    </dgm:pt>
    <dgm:pt modelId="{0AF94747-C77C-478A-B9A5-BA32DE0C6517}" type="pres">
      <dgm:prSet presAssocID="{B41336F3-23AF-4594-92CA-9EFD00315307}" presName="parTx4" presStyleLbl="node1" presStyleIdx="3" presStyleCnt="5"/>
      <dgm:spPr/>
      <dgm:t>
        <a:bodyPr/>
        <a:lstStyle/>
        <a:p>
          <a:endParaRPr lang="en-US"/>
        </a:p>
      </dgm:t>
    </dgm:pt>
    <dgm:pt modelId="{F0CE7646-6997-497B-8298-A297B68AA9A0}" type="pres">
      <dgm:prSet presAssocID="{38B5909F-C428-4BBB-AB23-DF315BCA9C08}" presName="parTx5" presStyleLbl="node1" presStyleIdx="4" presStyleCnt="5"/>
      <dgm:spPr/>
      <dgm:t>
        <a:bodyPr/>
        <a:lstStyle/>
        <a:p>
          <a:endParaRPr lang="en-US"/>
        </a:p>
      </dgm:t>
    </dgm:pt>
  </dgm:ptLst>
  <dgm:cxnLst>
    <dgm:cxn modelId="{8A3C9EEB-DF3C-42B5-9EA7-8CD22146C4B5}" srcId="{11727939-0523-4C05-A84D-A25AAD160A00}" destId="{38B5909F-C428-4BBB-AB23-DF315BCA9C08}" srcOrd="4" destOrd="0" parTransId="{2184DBFB-F2F2-4E2C-B8BF-4151F0CD587C}" sibTransId="{51E83FD0-742E-4D39-9E52-164B19FD17D7}"/>
    <dgm:cxn modelId="{FA994038-2AE7-47EE-93F3-5C7CB7C3BDEE}" srcId="{11727939-0523-4C05-A84D-A25AAD160A00}" destId="{372786F3-180D-4583-9AB4-0BDA719DD8DC}" srcOrd="2" destOrd="0" parTransId="{2FD86AFE-1356-449A-BFCF-DB9E655495B0}" sibTransId="{07FA162C-E05C-4EF4-BED2-F9D462AFDFCB}"/>
    <dgm:cxn modelId="{1B01407F-3820-4509-A73C-A381255E9F2A}" type="presOf" srcId="{38B5909F-C428-4BBB-AB23-DF315BCA9C08}" destId="{F0CE7646-6997-497B-8298-A297B68AA9A0}" srcOrd="0" destOrd="0" presId="urn:microsoft.com/office/officeart/2009/3/layout/SubStepProcess"/>
    <dgm:cxn modelId="{BBA7113D-A40D-47D9-9BEA-AF0858517499}" srcId="{11727939-0523-4C05-A84D-A25AAD160A00}" destId="{CE9D6CF5-EAAC-4259-B2F4-A9FF29628C60}" srcOrd="0" destOrd="0" parTransId="{A15D7F75-2118-4FBC-A1E2-4F8AE766E88D}" sibTransId="{E613900B-A9D5-49E8-8033-A7FD043387F5}"/>
    <dgm:cxn modelId="{90390E1B-75FE-4D34-A1BE-2E93558973CF}" srcId="{11727939-0523-4C05-A84D-A25AAD160A00}" destId="{B41336F3-23AF-4594-92CA-9EFD00315307}" srcOrd="3" destOrd="0" parTransId="{0EE8C201-A7F3-473C-9900-66B9DFB2B895}" sibTransId="{E4A57E03-3013-4CE7-BB1B-66AF3E2A27FA}"/>
    <dgm:cxn modelId="{5F3F2F6D-9861-440B-846A-3164E69E7BD2}" type="presOf" srcId="{B41336F3-23AF-4594-92CA-9EFD00315307}" destId="{0AF94747-C77C-478A-B9A5-BA32DE0C6517}" srcOrd="0" destOrd="0" presId="urn:microsoft.com/office/officeart/2009/3/layout/SubStepProcess"/>
    <dgm:cxn modelId="{59E78147-6E8F-4487-B01F-4D16B576117B}" srcId="{11727939-0523-4C05-A84D-A25AAD160A00}" destId="{CEB26545-E8DD-4A6B-BC8A-513171F2B057}" srcOrd="1" destOrd="0" parTransId="{6B3BCBC1-1F60-48FD-8B12-CF2D1DE935A7}" sibTransId="{2A57FED6-81E2-4C61-86DB-6CABAABC0CB7}"/>
    <dgm:cxn modelId="{F8159C07-2343-4D98-A6AF-558435B1BAED}" type="presOf" srcId="{CE9D6CF5-EAAC-4259-B2F4-A9FF29628C60}" destId="{175C889F-349E-49EA-9519-78C0B8A17881}" srcOrd="0" destOrd="0" presId="urn:microsoft.com/office/officeart/2009/3/layout/SubStepProcess"/>
    <dgm:cxn modelId="{2E1519F2-507B-4DD2-978B-61159B074C8B}" type="presOf" srcId="{11727939-0523-4C05-A84D-A25AAD160A00}" destId="{FFE4D471-9C15-4118-8431-0333968A4368}" srcOrd="0" destOrd="0" presId="urn:microsoft.com/office/officeart/2009/3/layout/SubStepProcess"/>
    <dgm:cxn modelId="{AB95A416-86DF-42C7-9A77-F047945DCEAA}" type="presOf" srcId="{372786F3-180D-4583-9AB4-0BDA719DD8DC}" destId="{CE9C5679-96F3-475B-9CF9-FBCF87C4E621}" srcOrd="0" destOrd="0" presId="urn:microsoft.com/office/officeart/2009/3/layout/SubStepProcess"/>
    <dgm:cxn modelId="{83141F27-86F9-4382-B4AD-F457A8ECEF24}" type="presOf" srcId="{CEB26545-E8DD-4A6B-BC8A-513171F2B057}" destId="{CF97191F-2CA6-4111-8ADE-9F290A091690}" srcOrd="0" destOrd="0" presId="urn:microsoft.com/office/officeart/2009/3/layout/SubStepProcess"/>
    <dgm:cxn modelId="{60398ACB-430E-4927-880F-90352A91AF8E}" type="presParOf" srcId="{FFE4D471-9C15-4118-8431-0333968A4368}" destId="{175C889F-349E-49EA-9519-78C0B8A17881}" srcOrd="0" destOrd="0" presId="urn:microsoft.com/office/officeart/2009/3/layout/SubStepProcess"/>
    <dgm:cxn modelId="{B2ACEA29-8761-4084-9E46-CD13F314FD79}" type="presParOf" srcId="{FFE4D471-9C15-4118-8431-0333968A4368}" destId="{CF97191F-2CA6-4111-8ADE-9F290A091690}" srcOrd="1" destOrd="0" presId="urn:microsoft.com/office/officeart/2009/3/layout/SubStepProcess"/>
    <dgm:cxn modelId="{FB421086-55CD-49C6-A35F-F64951B475B3}" type="presParOf" srcId="{FFE4D471-9C15-4118-8431-0333968A4368}" destId="{CE9C5679-96F3-475B-9CF9-FBCF87C4E621}" srcOrd="2" destOrd="0" presId="urn:microsoft.com/office/officeart/2009/3/layout/SubStepProcess"/>
    <dgm:cxn modelId="{71C1FAD9-F12E-4FF0-BD29-847525AF56D7}" type="presParOf" srcId="{FFE4D471-9C15-4118-8431-0333968A4368}" destId="{0AF94747-C77C-478A-B9A5-BA32DE0C6517}" srcOrd="3" destOrd="0" presId="urn:microsoft.com/office/officeart/2009/3/layout/SubStepProcess"/>
    <dgm:cxn modelId="{3412BF0A-DE08-4D0B-9DF8-F412A139DB6E}" type="presParOf" srcId="{FFE4D471-9C15-4118-8431-0333968A4368}" destId="{F0CE7646-6997-497B-8298-A297B68AA9A0}" srcOrd="4"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365FDA-B4A6-4C12-987C-BBDB3D98B9E5}">
      <dsp:nvSpPr>
        <dsp:cNvPr id="0" name=""/>
        <dsp:cNvSpPr/>
      </dsp:nvSpPr>
      <dsp:spPr>
        <a:xfrm>
          <a:off x="0" y="0"/>
          <a:ext cx="4491037" cy="4491037"/>
        </a:xfrm>
        <a:prstGeom prst="pie">
          <a:avLst>
            <a:gd name="adj1" fmla="val 5400000"/>
            <a:gd name="adj2" fmla="val 16200000"/>
          </a:avLst>
        </a:prstGeom>
        <a:blipFill rotWithShape="0">
          <a:blip xmlns:r="http://schemas.openxmlformats.org/officeDocument/2006/relationships" r:embed="rId1">
            <a:duotone>
              <a:schemeClr val="accent1">
                <a:hueOff val="0"/>
                <a:satOff val="0"/>
                <a:lumOff val="0"/>
                <a:alphaOff val="0"/>
                <a:shade val="74000"/>
                <a:satMod val="130000"/>
                <a:lumMod val="90000"/>
              </a:schemeClr>
              <a:schemeClr val="accent1">
                <a:hueOff val="0"/>
                <a:satOff val="0"/>
                <a:lumOff val="0"/>
                <a:alphaOff val="0"/>
                <a:tint val="94000"/>
                <a:satMod val="120000"/>
                <a:lumMod val="104000"/>
              </a:schemeClr>
            </a:duotone>
          </a:blip>
          <a:tile tx="0" ty="0" sx="100000" sy="100000" flip="none" algn="tl"/>
        </a:blipFill>
        <a:ln>
          <a:noFill/>
        </a:ln>
        <a:effectLst>
          <a:innerShdw blurRad="25400" dist="12700" dir="13500000">
            <a:srgbClr val="000000">
              <a:alpha val="45000"/>
            </a:srgb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7785033-0B5E-4CF5-87DE-8C53DD20A229}">
      <dsp:nvSpPr>
        <dsp:cNvPr id="0" name=""/>
        <dsp:cNvSpPr/>
      </dsp:nvSpPr>
      <dsp:spPr>
        <a:xfrm>
          <a:off x="2245518" y="0"/>
          <a:ext cx="8270081" cy="4491037"/>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innerShdw blurRad="25400" dist="12700" dir="13500000">
            <a:srgbClr val="000000">
              <a:alpha val="45000"/>
            </a:srgbClr>
          </a:inn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As a group using the large Venn diagram, brainstorm what motivates teachers to do their work, what motivates students to learn, and what, if any, overlap exists between these?</a:t>
          </a:r>
          <a:endParaRPr lang="en-US" sz="3200" kern="1200" dirty="0"/>
        </a:p>
      </dsp:txBody>
      <dsp:txXfrm>
        <a:off x="2245518" y="0"/>
        <a:ext cx="8270081" cy="44910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C889F-349E-49EA-9519-78C0B8A17881}">
      <dsp:nvSpPr>
        <dsp:cNvPr id="0" name=""/>
        <dsp:cNvSpPr/>
      </dsp:nvSpPr>
      <dsp:spPr>
        <a:xfrm>
          <a:off x="0" y="1056400"/>
          <a:ext cx="2329699" cy="2329699"/>
        </a:xfrm>
        <a:prstGeom prst="ellipse">
          <a:avLst/>
        </a:prstGeom>
        <a:solidFill>
          <a:srgbClr val="4472C4"/>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B</a:t>
          </a:r>
        </a:p>
        <a:p>
          <a:pPr lvl="0" algn="ctr" defTabSz="711200" rtl="0">
            <a:lnSpc>
              <a:spcPct val="90000"/>
            </a:lnSpc>
            <a:spcBef>
              <a:spcPct val="0"/>
            </a:spcBef>
            <a:spcAft>
              <a:spcPct val="35000"/>
            </a:spcAft>
          </a:pPr>
          <a:r>
            <a:rPr lang="en-US" sz="3200" kern="1200" dirty="0" smtClean="0"/>
            <a:t>Belonging</a:t>
          </a:r>
          <a:endParaRPr lang="en-US" sz="3200" kern="1200" dirty="0"/>
        </a:p>
      </dsp:txBody>
      <dsp:txXfrm>
        <a:off x="341177" y="1397577"/>
        <a:ext cx="1647345" cy="1647345"/>
      </dsp:txXfrm>
    </dsp:sp>
    <dsp:sp modelId="{CF97191F-2CA6-4111-8ADE-9F290A091690}">
      <dsp:nvSpPr>
        <dsp:cNvPr id="0" name=""/>
        <dsp:cNvSpPr/>
      </dsp:nvSpPr>
      <dsp:spPr>
        <a:xfrm>
          <a:off x="2331121" y="1072731"/>
          <a:ext cx="2329699" cy="2329699"/>
        </a:xfrm>
        <a:prstGeom prst="ellipse">
          <a:avLst/>
        </a:prstGeom>
        <a:solidFill>
          <a:srgbClr val="70AD47"/>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R</a:t>
          </a:r>
        </a:p>
        <a:p>
          <a:pPr lvl="0" algn="ctr" defTabSz="711200" rtl="0">
            <a:lnSpc>
              <a:spcPct val="100000"/>
            </a:lnSpc>
            <a:spcBef>
              <a:spcPct val="0"/>
            </a:spcBef>
            <a:spcAft>
              <a:spcPts val="0"/>
            </a:spcAft>
          </a:pPr>
          <a:r>
            <a:rPr lang="en-US" sz="2800" kern="1200" dirty="0" smtClean="0"/>
            <a:t>Relevance</a:t>
          </a:r>
        </a:p>
        <a:p>
          <a:pPr lvl="0" algn="ctr" defTabSz="711200" rtl="0">
            <a:lnSpc>
              <a:spcPct val="90000"/>
            </a:lnSpc>
            <a:spcBef>
              <a:spcPct val="0"/>
            </a:spcBef>
            <a:spcAft>
              <a:spcPct val="35000"/>
            </a:spcAft>
          </a:pPr>
          <a:r>
            <a:rPr lang="en-US" sz="2800" kern="1200" dirty="0" smtClean="0"/>
            <a:t>(Purpose)</a:t>
          </a:r>
          <a:endParaRPr lang="en-US" sz="2800" kern="1200" dirty="0"/>
        </a:p>
      </dsp:txBody>
      <dsp:txXfrm>
        <a:off x="2672298" y="1413908"/>
        <a:ext cx="1647345" cy="1647345"/>
      </dsp:txXfrm>
    </dsp:sp>
    <dsp:sp modelId="{CE9C5679-96F3-475B-9CF9-FBCF87C4E621}">
      <dsp:nvSpPr>
        <dsp:cNvPr id="0" name=""/>
        <dsp:cNvSpPr/>
      </dsp:nvSpPr>
      <dsp:spPr>
        <a:xfrm>
          <a:off x="4660821" y="1072731"/>
          <a:ext cx="2329699" cy="2329699"/>
        </a:xfrm>
        <a:prstGeom prst="ellipse">
          <a:avLst/>
        </a:prstGeom>
        <a:solidFill>
          <a:srgbClr val="FFC033"/>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A</a:t>
          </a:r>
        </a:p>
        <a:p>
          <a:pPr lvl="0" algn="ctr" defTabSz="711200" rtl="0">
            <a:lnSpc>
              <a:spcPct val="90000"/>
            </a:lnSpc>
            <a:spcBef>
              <a:spcPct val="0"/>
            </a:spcBef>
            <a:spcAft>
              <a:spcPct val="35000"/>
            </a:spcAft>
          </a:pPr>
          <a:r>
            <a:rPr lang="en-US" sz="2800" kern="1200" dirty="0" smtClean="0"/>
            <a:t>Autonomy</a:t>
          </a:r>
          <a:endParaRPr lang="en-US" sz="2800" kern="1200" dirty="0"/>
        </a:p>
      </dsp:txBody>
      <dsp:txXfrm>
        <a:off x="5001998" y="1413908"/>
        <a:ext cx="1647345" cy="1647345"/>
      </dsp:txXfrm>
    </dsp:sp>
    <dsp:sp modelId="{0AF94747-C77C-478A-B9A5-BA32DE0C6517}">
      <dsp:nvSpPr>
        <dsp:cNvPr id="0" name=""/>
        <dsp:cNvSpPr/>
      </dsp:nvSpPr>
      <dsp:spPr>
        <a:xfrm>
          <a:off x="6990521" y="1072731"/>
          <a:ext cx="2329699" cy="2329699"/>
        </a:xfrm>
        <a:prstGeom prst="ellipse">
          <a:avLst/>
        </a:prstGeom>
        <a:solidFill>
          <a:srgbClr val="C0000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600" kern="1200" dirty="0" smtClean="0"/>
            <a:t>C</a:t>
          </a:r>
        </a:p>
        <a:p>
          <a:pPr lvl="0" algn="ctr" defTabSz="711200" rtl="0">
            <a:lnSpc>
              <a:spcPct val="90000"/>
            </a:lnSpc>
            <a:spcBef>
              <a:spcPct val="0"/>
            </a:spcBef>
            <a:spcAft>
              <a:spcPct val="35000"/>
            </a:spcAft>
          </a:pPr>
          <a:r>
            <a:rPr lang="en-US" sz="2500" kern="1200" dirty="0" smtClean="0"/>
            <a:t>Competence</a:t>
          </a:r>
        </a:p>
        <a:p>
          <a:pPr lvl="0" algn="ctr" defTabSz="711200" rtl="0">
            <a:lnSpc>
              <a:spcPct val="90000"/>
            </a:lnSpc>
            <a:spcBef>
              <a:spcPct val="0"/>
            </a:spcBef>
            <a:spcAft>
              <a:spcPct val="35000"/>
            </a:spcAft>
          </a:pPr>
          <a:r>
            <a:rPr lang="en-US" sz="2500" kern="1200" dirty="0" smtClean="0"/>
            <a:t>(Mastery)</a:t>
          </a:r>
          <a:endParaRPr lang="en-US" sz="2500" kern="1200" dirty="0"/>
        </a:p>
      </dsp:txBody>
      <dsp:txXfrm>
        <a:off x="7331698" y="1413908"/>
        <a:ext cx="1647345" cy="1647345"/>
      </dsp:txXfrm>
    </dsp:sp>
    <dsp:sp modelId="{F0CE7646-6997-497B-8298-A297B68AA9A0}">
      <dsp:nvSpPr>
        <dsp:cNvPr id="0" name=""/>
        <dsp:cNvSpPr/>
      </dsp:nvSpPr>
      <dsp:spPr>
        <a:xfrm>
          <a:off x="9320221" y="1072731"/>
          <a:ext cx="2329699" cy="2329699"/>
        </a:xfrm>
        <a:prstGeom prst="ellipse">
          <a:avLst/>
        </a:prstGeom>
        <a:solidFill>
          <a:srgbClr val="7030A0"/>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t" anchorCtr="0">
          <a:noAutofit/>
        </a:bodyPr>
        <a:lstStyle/>
        <a:p>
          <a:pPr lvl="0" algn="ctr" defTabSz="711200" rtl="0">
            <a:lnSpc>
              <a:spcPct val="90000"/>
            </a:lnSpc>
            <a:spcBef>
              <a:spcPct val="0"/>
            </a:spcBef>
            <a:spcAft>
              <a:spcPct val="35000"/>
            </a:spcAft>
          </a:pPr>
          <a:r>
            <a:rPr lang="en-US" sz="1600" kern="1200" dirty="0" smtClean="0"/>
            <a:t/>
          </a:r>
          <a:br>
            <a:rPr lang="en-US" sz="1600" kern="1200" dirty="0" smtClean="0"/>
          </a:br>
          <a:r>
            <a:rPr lang="en-US" sz="3500" kern="1200" dirty="0" smtClean="0"/>
            <a:t>E</a:t>
          </a:r>
        </a:p>
        <a:p>
          <a:pPr lvl="0" algn="ctr" defTabSz="711200" rtl="0">
            <a:lnSpc>
              <a:spcPct val="90000"/>
            </a:lnSpc>
            <a:spcBef>
              <a:spcPct val="0"/>
            </a:spcBef>
            <a:spcAft>
              <a:spcPct val="35000"/>
            </a:spcAft>
          </a:pPr>
          <a:r>
            <a:rPr lang="en-US" sz="2400" kern="1200" dirty="0" smtClean="0"/>
            <a:t>Engaging</a:t>
          </a:r>
        </a:p>
        <a:p>
          <a:pPr lvl="0" algn="ctr" defTabSz="711200" rtl="0">
            <a:lnSpc>
              <a:spcPct val="90000"/>
            </a:lnSpc>
            <a:spcBef>
              <a:spcPct val="0"/>
            </a:spcBef>
            <a:spcAft>
              <a:spcPct val="35000"/>
            </a:spcAft>
          </a:pPr>
          <a:r>
            <a:rPr lang="en-US" sz="2400" kern="1200" dirty="0" smtClean="0"/>
            <a:t>Interest</a:t>
          </a:r>
          <a:endParaRPr lang="en-US" sz="2400" kern="1200" dirty="0"/>
        </a:p>
      </dsp:txBody>
      <dsp:txXfrm>
        <a:off x="9661398" y="1413908"/>
        <a:ext cx="1647345" cy="164734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621" cy="465940"/>
          </a:xfrm>
          <a:prstGeom prst="rect">
            <a:avLst/>
          </a:prstGeom>
        </p:spPr>
        <p:txBody>
          <a:bodyPr vert="horz" lIns="91906" tIns="45953" rIns="91906" bIns="45953" rtlCol="0"/>
          <a:lstStyle>
            <a:lvl1pPr algn="l">
              <a:defRPr sz="1200"/>
            </a:lvl1pPr>
          </a:lstStyle>
          <a:p>
            <a:endParaRPr lang="en-US"/>
          </a:p>
        </p:txBody>
      </p:sp>
      <p:sp>
        <p:nvSpPr>
          <p:cNvPr id="3" name="Date Placeholder 2"/>
          <p:cNvSpPr>
            <a:spLocks noGrp="1"/>
          </p:cNvSpPr>
          <p:nvPr>
            <p:ph type="dt" sz="quarter" idx="1"/>
          </p:nvPr>
        </p:nvSpPr>
        <p:spPr>
          <a:xfrm>
            <a:off x="3956784" y="0"/>
            <a:ext cx="3026621" cy="465940"/>
          </a:xfrm>
          <a:prstGeom prst="rect">
            <a:avLst/>
          </a:prstGeom>
        </p:spPr>
        <p:txBody>
          <a:bodyPr vert="horz" lIns="91906" tIns="45953" rIns="91906" bIns="45953" rtlCol="0"/>
          <a:lstStyle>
            <a:lvl1pPr algn="r">
              <a:defRPr sz="1200"/>
            </a:lvl1pPr>
          </a:lstStyle>
          <a:p>
            <a:fld id="{02F6E44C-9FEF-45D9-A0AF-76A0A910845B}" type="datetimeFigureOut">
              <a:rPr lang="en-US" smtClean="0"/>
              <a:t>3/23/2020</a:t>
            </a:fld>
            <a:endParaRPr lang="en-US"/>
          </a:p>
        </p:txBody>
      </p:sp>
      <p:sp>
        <p:nvSpPr>
          <p:cNvPr id="4" name="Footer Placeholder 3"/>
          <p:cNvSpPr>
            <a:spLocks noGrp="1"/>
          </p:cNvSpPr>
          <p:nvPr>
            <p:ph type="ftr" sz="quarter" idx="2"/>
          </p:nvPr>
        </p:nvSpPr>
        <p:spPr>
          <a:xfrm>
            <a:off x="0" y="8817760"/>
            <a:ext cx="3026621" cy="465940"/>
          </a:xfrm>
          <a:prstGeom prst="rect">
            <a:avLst/>
          </a:prstGeom>
        </p:spPr>
        <p:txBody>
          <a:bodyPr vert="horz" lIns="91906" tIns="45953" rIns="91906" bIns="45953" rtlCol="0" anchor="b"/>
          <a:lstStyle>
            <a:lvl1pPr algn="l">
              <a:defRPr sz="1200"/>
            </a:lvl1pPr>
          </a:lstStyle>
          <a:p>
            <a:endParaRPr lang="en-US"/>
          </a:p>
        </p:txBody>
      </p:sp>
      <p:sp>
        <p:nvSpPr>
          <p:cNvPr id="5" name="Slide Number Placeholder 4"/>
          <p:cNvSpPr>
            <a:spLocks noGrp="1"/>
          </p:cNvSpPr>
          <p:nvPr>
            <p:ph type="sldNum" sz="quarter" idx="3"/>
          </p:nvPr>
        </p:nvSpPr>
        <p:spPr>
          <a:xfrm>
            <a:off x="3956784" y="8817760"/>
            <a:ext cx="3026621" cy="465940"/>
          </a:xfrm>
          <a:prstGeom prst="rect">
            <a:avLst/>
          </a:prstGeom>
        </p:spPr>
        <p:txBody>
          <a:bodyPr vert="horz" lIns="91906" tIns="45953" rIns="91906" bIns="45953" rtlCol="0" anchor="b"/>
          <a:lstStyle>
            <a:lvl1pPr algn="r">
              <a:defRPr sz="1200"/>
            </a:lvl1pPr>
          </a:lstStyle>
          <a:p>
            <a:fld id="{CD890C27-B032-4153-8BB3-2EC04282657A}" type="slidenum">
              <a:rPr lang="en-US" smtClean="0"/>
              <a:t>‹#›</a:t>
            </a:fld>
            <a:endParaRPr lang="en-US"/>
          </a:p>
        </p:txBody>
      </p:sp>
    </p:spTree>
    <p:extLst>
      <p:ext uri="{BB962C8B-B14F-4D97-AF65-F5344CB8AC3E}">
        <p14:creationId xmlns:p14="http://schemas.microsoft.com/office/powerpoint/2010/main" val="801327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8EB8373F-5596-42F6-B7A8-1952563E00E7}" type="datetimeFigureOut">
              <a:rPr lang="en-US" smtClean="0"/>
              <a:t>3/23/2020</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B9388F46-67CD-4739-BEE1-30FA80D93B9C}" type="slidenum">
              <a:rPr lang="en-US" smtClean="0"/>
              <a:t>‹#›</a:t>
            </a:fld>
            <a:endParaRPr lang="en-US"/>
          </a:p>
        </p:txBody>
      </p:sp>
    </p:spTree>
    <p:extLst>
      <p:ext uri="{BB962C8B-B14F-4D97-AF65-F5344CB8AC3E}">
        <p14:creationId xmlns:p14="http://schemas.microsoft.com/office/powerpoint/2010/main" val="3791309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 image credit: https://www.flickr.com/photos/144152028@N08/32985596411/</a:t>
            </a:r>
            <a:endParaRPr lang="en-US" dirty="0"/>
          </a:p>
        </p:txBody>
      </p:sp>
      <p:sp>
        <p:nvSpPr>
          <p:cNvPr id="4" name="Slide Number Placeholder 3"/>
          <p:cNvSpPr>
            <a:spLocks noGrp="1"/>
          </p:cNvSpPr>
          <p:nvPr>
            <p:ph type="sldNum" sz="quarter" idx="10"/>
          </p:nvPr>
        </p:nvSpPr>
        <p:spPr/>
        <p:txBody>
          <a:bodyPr/>
          <a:lstStyle/>
          <a:p>
            <a:fld id="{B9388F46-67CD-4739-BEE1-30FA80D93B9C}" type="slidenum">
              <a:rPr lang="en-US" smtClean="0"/>
              <a:t>3</a:t>
            </a:fld>
            <a:endParaRPr lang="en-US"/>
          </a:p>
        </p:txBody>
      </p:sp>
    </p:spTree>
    <p:extLst>
      <p:ext uri="{BB962C8B-B14F-4D97-AF65-F5344CB8AC3E}">
        <p14:creationId xmlns:p14="http://schemas.microsoft.com/office/powerpoint/2010/main" val="611803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credit: www.worditout.com</a:t>
            </a:r>
          </a:p>
        </p:txBody>
      </p:sp>
      <p:sp>
        <p:nvSpPr>
          <p:cNvPr id="4" name="Slide Number Placeholder 3"/>
          <p:cNvSpPr>
            <a:spLocks noGrp="1"/>
          </p:cNvSpPr>
          <p:nvPr>
            <p:ph type="sldNum" sz="quarter" idx="10"/>
          </p:nvPr>
        </p:nvSpPr>
        <p:spPr/>
        <p:txBody>
          <a:bodyPr/>
          <a:lstStyle/>
          <a:p>
            <a:fld id="{B9388F46-67CD-4739-BEE1-30FA80D93B9C}" type="slidenum">
              <a:rPr lang="en-US" smtClean="0"/>
              <a:t>9</a:t>
            </a:fld>
            <a:endParaRPr lang="en-US"/>
          </a:p>
        </p:txBody>
      </p:sp>
    </p:spTree>
    <p:extLst>
      <p:ext uri="{BB962C8B-B14F-4D97-AF65-F5344CB8AC3E}">
        <p14:creationId xmlns:p14="http://schemas.microsoft.com/office/powerpoint/2010/main" val="3141152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credit: https://flickr.com/photos/departmentofed/9609016298/</a:t>
            </a:r>
            <a:endParaRPr lang="en-US" dirty="0"/>
          </a:p>
        </p:txBody>
      </p:sp>
      <p:sp>
        <p:nvSpPr>
          <p:cNvPr id="4" name="Slide Number Placeholder 3"/>
          <p:cNvSpPr>
            <a:spLocks noGrp="1"/>
          </p:cNvSpPr>
          <p:nvPr>
            <p:ph type="sldNum" sz="quarter" idx="10"/>
          </p:nvPr>
        </p:nvSpPr>
        <p:spPr/>
        <p:txBody>
          <a:bodyPr/>
          <a:lstStyle/>
          <a:p>
            <a:fld id="{B9388F46-67CD-4739-BEE1-30FA80D93B9C}" type="slidenum">
              <a:rPr lang="en-US" smtClean="0"/>
              <a:t>10</a:t>
            </a:fld>
            <a:endParaRPr lang="en-US"/>
          </a:p>
        </p:txBody>
      </p:sp>
    </p:spTree>
    <p:extLst>
      <p:ext uri="{BB962C8B-B14F-4D97-AF65-F5344CB8AC3E}">
        <p14:creationId xmlns:p14="http://schemas.microsoft.com/office/powerpoint/2010/main" val="3977793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B6120592-0D3D-4683-BB39-559DAD885CFF}"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290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2394692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046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8242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26174618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6753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86928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5584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7772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3997690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120592-0D3D-4683-BB39-559DAD885CFF}"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9490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223710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120592-0D3D-4683-BB39-559DAD885CFF}" type="slidenum">
              <a:rPr lang="en-US" smtClean="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370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120592-0D3D-4683-BB39-559DAD885CFF}" type="slidenum">
              <a:rPr lang="en-US" smtClean="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772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1404420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120592-0D3D-4683-BB39-559DAD885CFF}" type="slidenum">
              <a:rPr lang="en-US" smtClean="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607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AA3C7-3EA3-4A44-9C16-DAA2E16A35F9}" type="datetimeFigureOut">
              <a:rPr lang="en-US" smtClean="0"/>
              <a:t>3/23/2020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120592-0D3D-4683-BB39-559DAD885CFF}" type="slidenum">
              <a:rPr lang="en-US" smtClean="0"/>
              <a:t>‹#›</a:t>
            </a:fld>
            <a:endParaRPr lang="en-US" dirty="0"/>
          </a:p>
        </p:txBody>
      </p:sp>
    </p:spTree>
    <p:extLst>
      <p:ext uri="{BB962C8B-B14F-4D97-AF65-F5344CB8AC3E}">
        <p14:creationId xmlns:p14="http://schemas.microsoft.com/office/powerpoint/2010/main" val="463340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FAA3C7-3EA3-4A44-9C16-DAA2E16A35F9}" type="datetimeFigureOut">
              <a:rPr lang="en-US" smtClean="0"/>
              <a:t>3/23/2020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20592-0D3D-4683-BB39-559DAD885CFF}" type="slidenum">
              <a:rPr lang="en-US" smtClean="0"/>
              <a:t>‹#›</a:t>
            </a:fld>
            <a:endParaRPr lang="en-US" dirty="0"/>
          </a:p>
        </p:txBody>
      </p:sp>
    </p:spTree>
    <p:extLst>
      <p:ext uri="{BB962C8B-B14F-4D97-AF65-F5344CB8AC3E}">
        <p14:creationId xmlns:p14="http://schemas.microsoft.com/office/powerpoint/2010/main" val="1520887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RdKhcQrLD1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What Motivates Students to Do Academic Work?</a:t>
            </a:r>
            <a:endParaRPr lang="en-US" sz="4800" dirty="0"/>
          </a:p>
        </p:txBody>
      </p:sp>
      <p:pic>
        <p:nvPicPr>
          <p:cNvPr id="4" name="Picture 3" descr="Everyone Graduates Cen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754" y="5756834"/>
            <a:ext cx="3095625" cy="904875"/>
          </a:xfrm>
          <a:prstGeom prst="rect">
            <a:avLst/>
          </a:prstGeom>
        </p:spPr>
      </p:pic>
      <p:pic>
        <p:nvPicPr>
          <p:cNvPr id="6" name="Picture 5" descr="Johns Hopkins School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65643" y="5889904"/>
            <a:ext cx="2985512" cy="572061"/>
          </a:xfrm>
          <a:prstGeom prst="rect">
            <a:avLst/>
          </a:prstGeom>
        </p:spPr>
      </p:pic>
    </p:spTree>
    <p:extLst>
      <p:ext uri="{BB962C8B-B14F-4D97-AF65-F5344CB8AC3E}">
        <p14:creationId xmlns:p14="http://schemas.microsoft.com/office/powerpoint/2010/main" val="1507617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Hunger for Relationships</a:t>
            </a:r>
            <a:endParaRPr lang="en-US" dirty="0"/>
          </a:p>
        </p:txBody>
      </p:sp>
      <p:sp>
        <p:nvSpPr>
          <p:cNvPr id="3" name="Content Placeholder 2"/>
          <p:cNvSpPr>
            <a:spLocks noGrp="1"/>
          </p:cNvSpPr>
          <p:nvPr>
            <p:ph sz="half" idx="1"/>
          </p:nvPr>
        </p:nvSpPr>
        <p:spPr/>
        <p:txBody>
          <a:bodyPr>
            <a:normAutofit/>
          </a:bodyPr>
          <a:lstStyle/>
          <a:p>
            <a:pPr marL="0" indent="0">
              <a:buNone/>
            </a:pPr>
            <a:r>
              <a:rPr lang="en-US" sz="3200" dirty="0" smtClean="0"/>
              <a:t>Listen to some students from a recent study of student perspectives on positive relationships with teachers …</a:t>
            </a:r>
          </a:p>
        </p:txBody>
      </p:sp>
      <p:pic>
        <p:nvPicPr>
          <p:cNvPr id="5" name="Content Placeholder 4" descr="Photo of teacher and student laughing"/>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66166" y="2560639"/>
            <a:ext cx="3701367" cy="3062922"/>
          </a:xfrm>
        </p:spPr>
      </p:pic>
    </p:spTree>
    <p:extLst>
      <p:ext uri="{BB962C8B-B14F-4D97-AF65-F5344CB8AC3E}">
        <p14:creationId xmlns:p14="http://schemas.microsoft.com/office/powerpoint/2010/main" val="143665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083" y="5565973"/>
            <a:ext cx="11069336" cy="861774"/>
          </a:xfrm>
          <a:prstGeom prst="rect">
            <a:avLst/>
          </a:prstGeom>
        </p:spPr>
        <p:txBody>
          <a:bodyPr wrap="square">
            <a:spAutoFit/>
          </a:bodyPr>
          <a:lstStyle/>
          <a:p>
            <a:pPr marL="1371600" marR="0" indent="-1371600">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US" dirty="0">
                <a:latin typeface="+mj-lt"/>
                <a:ea typeface="Calibri" panose="020F0502020204030204" pitchFamily="34" charset="0"/>
                <a:cs typeface="Times New Roman" panose="02020603050405020304" pitchFamily="18" charset="0"/>
              </a:rPr>
              <a:t> </a:t>
            </a:r>
            <a:r>
              <a:rPr lang="en-US" sz="1600" dirty="0" smtClean="0">
                <a:latin typeface="+mj-lt"/>
                <a:ea typeface="Calibri" panose="020F0502020204030204" pitchFamily="34" charset="0"/>
                <a:cs typeface="Times New Roman" panose="02020603050405020304" pitchFamily="18" charset="0"/>
              </a:rPr>
              <a:t> </a:t>
            </a:r>
            <a:r>
              <a:rPr lang="en-US" sz="1200" dirty="0" smtClean="0"/>
              <a:t>(</a:t>
            </a:r>
            <a:r>
              <a:rPr lang="en-US" sz="1600" dirty="0"/>
              <a:t>from Yu et al., “She Calls Me by My Last Name”: Exploring Adolescent Perceptions of Positive Teacher-Student Relationships, </a:t>
            </a:r>
            <a:r>
              <a:rPr lang="en-US" sz="1600" i="1" dirty="0"/>
              <a:t>Journal of Adolescent Research</a:t>
            </a:r>
            <a:r>
              <a:rPr lang="en-US" sz="1600" dirty="0"/>
              <a:t>, 2018, 33, 332-362)</a:t>
            </a:r>
          </a:p>
          <a:p>
            <a:pPr marL="1371600" marR="0" indent="-1371600">
              <a:spcBef>
                <a:spcPts val="0"/>
              </a:spcBef>
              <a:spcAft>
                <a:spcPts val="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endParaRPr lang="en-US" sz="1600" dirty="0">
              <a:latin typeface="+mj-lt"/>
            </a:endParaRPr>
          </a:p>
        </p:txBody>
      </p:sp>
      <p:sp>
        <p:nvSpPr>
          <p:cNvPr id="4" name="Rectangle 3"/>
          <p:cNvSpPr/>
          <p:nvPr/>
        </p:nvSpPr>
        <p:spPr>
          <a:xfrm>
            <a:off x="1126210" y="725403"/>
            <a:ext cx="8152108" cy="1200329"/>
          </a:xfrm>
          <a:prstGeom prst="rect">
            <a:avLst/>
          </a:prstGeom>
          <a:solidFill>
            <a:schemeClr val="accent6">
              <a:lumMod val="40000"/>
              <a:lumOff val="60000"/>
            </a:schemeClr>
          </a:solidFill>
          <a:ln>
            <a:solidFill>
              <a:schemeClr val="tx1"/>
            </a:solidFill>
          </a:ln>
        </p:spPr>
        <p:txBody>
          <a:bodyPr wrap="square">
            <a:spAutoFit/>
          </a:bodyPr>
          <a:lstStyle/>
          <a:p>
            <a:r>
              <a:rPr lang="en-US" sz="2400" dirty="0"/>
              <a:t>I feel like if anything ever happens, I can go to see him outside of class, and I know he’ll always take a minute from what he’s doing and talk to me in private about whatever it is.</a:t>
            </a:r>
          </a:p>
        </p:txBody>
      </p:sp>
      <p:sp>
        <p:nvSpPr>
          <p:cNvPr id="3" name="Rectangle 2"/>
          <p:cNvSpPr/>
          <p:nvPr/>
        </p:nvSpPr>
        <p:spPr>
          <a:xfrm>
            <a:off x="2221103" y="2099992"/>
            <a:ext cx="8284971" cy="1938992"/>
          </a:xfrm>
          <a:prstGeom prst="rect">
            <a:avLst/>
          </a:prstGeom>
          <a:solidFill>
            <a:schemeClr val="accent1">
              <a:lumMod val="20000"/>
              <a:lumOff val="80000"/>
            </a:schemeClr>
          </a:solidFill>
          <a:ln>
            <a:solidFill>
              <a:schemeClr val="tx1"/>
            </a:solidFill>
          </a:ln>
        </p:spPr>
        <p:txBody>
          <a:bodyPr wrap="square">
            <a:spAutoFit/>
          </a:bodyPr>
          <a:lstStyle/>
          <a:p>
            <a:r>
              <a:rPr lang="en-US" sz="2400" dirty="0"/>
              <a:t>If I ask her a question she’ll really make sure I understand it before letting me go and trying to do it on my own and that’s just really nice because some teachers will be like, “Okay do you have it now?” or “Okay here’s the answer go see if you can do it” but she’ll be like, “Okay do you actually know or do you have any more questions?”</a:t>
            </a:r>
          </a:p>
        </p:txBody>
      </p:sp>
      <p:sp>
        <p:nvSpPr>
          <p:cNvPr id="5" name="Rectangle 4"/>
          <p:cNvSpPr/>
          <p:nvPr/>
        </p:nvSpPr>
        <p:spPr>
          <a:xfrm>
            <a:off x="3524250" y="4213244"/>
            <a:ext cx="7573989" cy="1200329"/>
          </a:xfrm>
          <a:prstGeom prst="rect">
            <a:avLst/>
          </a:prstGeom>
          <a:solidFill>
            <a:schemeClr val="accent5">
              <a:lumMod val="20000"/>
              <a:lumOff val="80000"/>
            </a:schemeClr>
          </a:solidFill>
          <a:ln>
            <a:solidFill>
              <a:schemeClr val="tx1"/>
            </a:solidFill>
          </a:ln>
        </p:spPr>
        <p:txBody>
          <a:bodyPr wrap="square">
            <a:spAutoFit/>
          </a:bodyPr>
          <a:lstStyle/>
          <a:p>
            <a:r>
              <a:rPr lang="en-US" sz="2400" dirty="0"/>
              <a:t>He always has something—some good advice to give you about whatever problems you have. And if he doesn’t then he’ll point you to someone who does.</a:t>
            </a:r>
          </a:p>
        </p:txBody>
      </p:sp>
    </p:spTree>
    <p:extLst>
      <p:ext uri="{BB962C8B-B14F-4D97-AF65-F5344CB8AC3E}">
        <p14:creationId xmlns:p14="http://schemas.microsoft.com/office/powerpoint/2010/main" val="3093520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Vision of Belonging</a:t>
            </a:r>
            <a:endParaRPr lang="en-US"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VIDEO about Restorative Circles</a:t>
            </a:r>
          </a:p>
          <a:p>
            <a:pPr marL="0" indent="0" algn="ctr">
              <a:buNone/>
            </a:pPr>
            <a:r>
              <a:rPr lang="en-US" dirty="0" smtClean="0"/>
              <a:t>(Shortened version of </a:t>
            </a:r>
            <a:r>
              <a:rPr lang="en-US" u="sng" dirty="0" smtClean="0">
                <a:hlinkClick r:id="rId2" tooltip="Link to video about restorative circles"/>
              </a:rPr>
              <a:t>https</a:t>
            </a:r>
            <a:r>
              <a:rPr lang="en-US" u="sng" dirty="0">
                <a:hlinkClick r:id="rId2" tooltip="Link to video about restorative circles"/>
              </a:rPr>
              <a:t>://</a:t>
            </a:r>
            <a:r>
              <a:rPr lang="en-US" u="sng" dirty="0" smtClean="0">
                <a:hlinkClick r:id="rId2" tooltip="Link to video about restorative circles"/>
              </a:rPr>
              <a:t>www.youtube.com/watch?v=RdKhcQrLD1w</a:t>
            </a:r>
            <a:r>
              <a:rPr lang="en-US" u="sng" dirty="0" smtClean="0"/>
              <a:t>)</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579142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Small Group Discussion Questions</a:t>
            </a:r>
            <a:endParaRPr lang="en-US" dirty="0"/>
          </a:p>
        </p:txBody>
      </p:sp>
      <p:sp>
        <p:nvSpPr>
          <p:cNvPr id="3" name="Content Placeholder 2"/>
          <p:cNvSpPr>
            <a:spLocks noGrp="1"/>
          </p:cNvSpPr>
          <p:nvPr>
            <p:ph idx="1"/>
          </p:nvPr>
        </p:nvSpPr>
        <p:spPr/>
        <p:txBody>
          <a:bodyPr>
            <a:noAutofit/>
          </a:bodyPr>
          <a:lstStyle/>
          <a:p>
            <a:pPr marL="0" indent="0">
              <a:buNone/>
            </a:pPr>
            <a:r>
              <a:rPr lang="en-US" sz="2800" dirty="0"/>
              <a:t>What are your reactions to this classroom experience?</a:t>
            </a:r>
          </a:p>
          <a:p>
            <a:pPr marL="0" indent="0">
              <a:buNone/>
            </a:pPr>
            <a:r>
              <a:rPr lang="en-US" sz="2800" dirty="0"/>
              <a:t>Have you ever experienced this in your own classroom?   </a:t>
            </a:r>
          </a:p>
          <a:p>
            <a:pPr marL="0" indent="0">
              <a:buNone/>
            </a:pPr>
            <a:r>
              <a:rPr lang="en-US" sz="2800" dirty="0"/>
              <a:t>What do you see as the pros and cons of using this approach?</a:t>
            </a:r>
          </a:p>
          <a:p>
            <a:pPr marL="0" indent="0">
              <a:buNone/>
            </a:pPr>
            <a:r>
              <a:rPr lang="en-US" sz="2800" dirty="0"/>
              <a:t>What is your favorite way of building classroom community</a:t>
            </a:r>
            <a:r>
              <a:rPr lang="en-US" sz="2800" dirty="0" smtClean="0"/>
              <a:t>?</a:t>
            </a:r>
            <a:endParaRPr lang="en-US" sz="2800" dirty="0"/>
          </a:p>
        </p:txBody>
      </p:sp>
    </p:spTree>
    <p:extLst>
      <p:ext uri="{BB962C8B-B14F-4D97-AF65-F5344CB8AC3E}">
        <p14:creationId xmlns:p14="http://schemas.microsoft.com/office/powerpoint/2010/main" val="80969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Ideas/Resources for Relationship Building</a:t>
            </a:r>
            <a:br>
              <a:rPr lang="en-US" dirty="0" smtClean="0"/>
            </a:br>
            <a:r>
              <a:rPr lang="en-US" sz="2200" dirty="0"/>
              <a:t>(see binder and website</a:t>
            </a:r>
            <a:r>
              <a:rPr lang="en-US" sz="2200" dirty="0" smtClean="0"/>
              <a:t>)</a:t>
            </a:r>
            <a:endParaRPr lang="en-US" sz="2200" dirty="0"/>
          </a:p>
        </p:txBody>
      </p:sp>
      <p:sp>
        <p:nvSpPr>
          <p:cNvPr id="3" name="Content Placeholder 2"/>
          <p:cNvSpPr>
            <a:spLocks noGrp="1"/>
          </p:cNvSpPr>
          <p:nvPr>
            <p:ph idx="1"/>
          </p:nvPr>
        </p:nvSpPr>
        <p:spPr/>
        <p:txBody>
          <a:bodyPr>
            <a:normAutofit/>
          </a:bodyPr>
          <a:lstStyle/>
          <a:p>
            <a:r>
              <a:rPr lang="en-US" sz="2800" dirty="0" smtClean="0"/>
              <a:t>First-day activities that help you to get to know students – and students to get to know each other</a:t>
            </a:r>
          </a:p>
          <a:p>
            <a:r>
              <a:rPr lang="en-US" sz="2800" dirty="0" smtClean="0"/>
              <a:t>The Power of Personal Relationships </a:t>
            </a:r>
            <a:r>
              <a:rPr lang="en-US" sz="2800" dirty="0"/>
              <a:t>article </a:t>
            </a:r>
            <a:r>
              <a:rPr lang="en-US" sz="2800" dirty="0" smtClean="0"/>
              <a:t>(link on </a:t>
            </a:r>
            <a:r>
              <a:rPr lang="en-US" sz="2800" dirty="0" smtClean="0"/>
              <a:t>website)</a:t>
            </a:r>
            <a:endParaRPr lang="en-US" sz="2800" dirty="0"/>
          </a:p>
          <a:p>
            <a:r>
              <a:rPr lang="en-US" sz="2800" dirty="0" smtClean="0"/>
              <a:t>Power of the Circle </a:t>
            </a:r>
            <a:r>
              <a:rPr lang="en-US" sz="2800" smtClean="0"/>
              <a:t>article </a:t>
            </a:r>
            <a:r>
              <a:rPr lang="en-US" sz="2800" smtClean="0"/>
              <a:t>(link on </a:t>
            </a:r>
            <a:r>
              <a:rPr lang="en-US" sz="2800" dirty="0" smtClean="0"/>
              <a:t>website)</a:t>
            </a:r>
            <a:endParaRPr lang="en-US" sz="2800" dirty="0"/>
          </a:p>
          <a:p>
            <a:endParaRPr lang="en-US" sz="2800" dirty="0" smtClean="0"/>
          </a:p>
          <a:p>
            <a:endParaRPr lang="en-US" sz="2800" dirty="0"/>
          </a:p>
        </p:txBody>
      </p:sp>
    </p:spTree>
    <p:extLst>
      <p:ext uri="{BB962C8B-B14F-4D97-AF65-F5344CB8AC3E}">
        <p14:creationId xmlns:p14="http://schemas.microsoft.com/office/powerpoint/2010/main" val="1999192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 Reflection </a:t>
            </a:r>
            <a:endParaRPr lang="en-US" dirty="0"/>
          </a:p>
        </p:txBody>
      </p:sp>
      <p:sp>
        <p:nvSpPr>
          <p:cNvPr id="3" name="Content Placeholder 2"/>
          <p:cNvSpPr>
            <a:spLocks noGrp="1"/>
          </p:cNvSpPr>
          <p:nvPr>
            <p:ph idx="1"/>
          </p:nvPr>
        </p:nvSpPr>
        <p:spPr/>
        <p:txBody>
          <a:bodyPr>
            <a:noAutofit/>
          </a:bodyPr>
          <a:lstStyle/>
          <a:p>
            <a:pPr lvl="0"/>
            <a:r>
              <a:rPr lang="en-US" sz="3200" dirty="0" smtClean="0">
                <a:latin typeface="Garamond" panose="02020404030301010803" pitchFamily="18" charset="0"/>
              </a:rPr>
              <a:t>What will you </a:t>
            </a:r>
            <a:r>
              <a:rPr lang="en-US" sz="3200" dirty="0">
                <a:latin typeface="Garamond" panose="02020404030301010803" pitchFamily="18" charset="0"/>
              </a:rPr>
              <a:t>do in the first week of classes that </a:t>
            </a:r>
            <a:r>
              <a:rPr lang="en-US" sz="3200" dirty="0" smtClean="0">
                <a:latin typeface="Garamond" panose="02020404030301010803" pitchFamily="18" charset="0"/>
              </a:rPr>
              <a:t>will </a:t>
            </a:r>
            <a:r>
              <a:rPr lang="en-US" sz="3200" dirty="0">
                <a:latin typeface="Garamond" panose="02020404030301010803" pitchFamily="18" charset="0"/>
              </a:rPr>
              <a:t>create a community in which </a:t>
            </a:r>
            <a:r>
              <a:rPr lang="en-US" sz="3200" dirty="0" smtClean="0">
                <a:latin typeface="Garamond" panose="02020404030301010803" pitchFamily="18" charset="0"/>
              </a:rPr>
              <a:t>students feel </a:t>
            </a:r>
            <a:r>
              <a:rPr lang="en-US" sz="3200" dirty="0">
                <a:latin typeface="Garamond" panose="02020404030301010803" pitchFamily="18" charset="0"/>
              </a:rPr>
              <a:t>safe and engaged</a:t>
            </a:r>
            <a:r>
              <a:rPr lang="en-US" sz="3200" dirty="0" smtClean="0">
                <a:latin typeface="Garamond" panose="02020404030301010803" pitchFamily="18" charset="0"/>
              </a:rPr>
              <a:t>?</a:t>
            </a:r>
          </a:p>
          <a:p>
            <a:pPr lvl="0"/>
            <a:r>
              <a:rPr lang="en-US" sz="3200" dirty="0" smtClean="0">
                <a:latin typeface="Garamond" panose="02020404030301010803" pitchFamily="18" charset="0"/>
              </a:rPr>
              <a:t>What will you do to build trust and show caring and respect?</a:t>
            </a:r>
            <a:endParaRPr lang="en-US" sz="3200" dirty="0">
              <a:latin typeface="Garamond" panose="02020404030301010803" pitchFamily="18" charset="0"/>
            </a:endParaRPr>
          </a:p>
          <a:p>
            <a:pPr lvl="0"/>
            <a:r>
              <a:rPr lang="en-US" sz="3200" dirty="0">
                <a:latin typeface="Garamond" panose="02020404030301010803" pitchFamily="18" charset="0"/>
              </a:rPr>
              <a:t>What </a:t>
            </a:r>
            <a:r>
              <a:rPr lang="en-US" sz="3200" dirty="0" smtClean="0">
                <a:latin typeface="Garamond" panose="02020404030301010803" pitchFamily="18" charset="0"/>
              </a:rPr>
              <a:t>will </a:t>
            </a:r>
            <a:r>
              <a:rPr lang="en-US" sz="3200" dirty="0">
                <a:latin typeface="Garamond" panose="02020404030301010803" pitchFamily="18" charset="0"/>
              </a:rPr>
              <a:t>you do to sustain this community</a:t>
            </a:r>
            <a:r>
              <a:rPr lang="en-US" sz="3200" dirty="0" smtClean="0">
                <a:latin typeface="Garamond" panose="02020404030301010803" pitchFamily="18" charset="0"/>
              </a:rPr>
              <a:t>?</a:t>
            </a:r>
            <a:endParaRPr lang="en-US" sz="3200" dirty="0"/>
          </a:p>
        </p:txBody>
      </p:sp>
    </p:spTree>
    <p:extLst>
      <p:ext uri="{BB962C8B-B14F-4D97-AF65-F5344CB8AC3E}">
        <p14:creationId xmlns:p14="http://schemas.microsoft.com/office/powerpoint/2010/main" val="7666754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Guiding Questions</a:t>
            </a:r>
            <a:endParaRPr lang="en-US" dirty="0"/>
          </a:p>
        </p:txBody>
      </p:sp>
      <p:sp>
        <p:nvSpPr>
          <p:cNvPr id="3" name="Content Placeholder 2"/>
          <p:cNvSpPr>
            <a:spLocks noGrp="1"/>
          </p:cNvSpPr>
          <p:nvPr>
            <p:ph idx="1"/>
          </p:nvPr>
        </p:nvSpPr>
        <p:spPr/>
        <p:txBody>
          <a:bodyPr>
            <a:normAutofit/>
          </a:bodyPr>
          <a:lstStyle/>
          <a:p>
            <a:r>
              <a:rPr lang="en-US" sz="2800" dirty="0"/>
              <a:t>How do we motivate students to engage in rigorous academic work? </a:t>
            </a:r>
          </a:p>
          <a:p>
            <a:r>
              <a:rPr lang="en-US" sz="2800" dirty="0"/>
              <a:t>How can we adapt our classroom instructional practices to tap into students’ intrinsic motivation?</a:t>
            </a:r>
          </a:p>
          <a:p>
            <a:r>
              <a:rPr lang="en-US" sz="2800" dirty="0"/>
              <a:t>How can we do this as a collaborative community</a:t>
            </a:r>
            <a:r>
              <a:rPr lang="en-US" sz="2800" dirty="0" smtClean="0"/>
              <a:t>?</a:t>
            </a:r>
            <a:endParaRPr lang="en-US" sz="2800" dirty="0"/>
          </a:p>
        </p:txBody>
      </p:sp>
    </p:spTree>
    <p:extLst>
      <p:ext uri="{BB962C8B-B14F-4D97-AF65-F5344CB8AC3E}">
        <p14:creationId xmlns:p14="http://schemas.microsoft.com/office/powerpoint/2010/main" val="3171468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01957" y="278289"/>
            <a:ext cx="11014539" cy="769441"/>
          </a:xfrm>
          <a:prstGeom prst="rect">
            <a:avLst/>
          </a:prstGeom>
          <a:solidFill>
            <a:schemeClr val="accent1">
              <a:lumMod val="40000"/>
              <a:lumOff val="60000"/>
            </a:schemeClr>
          </a:solidFill>
        </p:spPr>
        <p:txBody>
          <a:bodyPr wrap="square" rtlCol="0">
            <a:spAutoFit/>
          </a:bodyPr>
          <a:lstStyle/>
          <a:p>
            <a:r>
              <a:rPr lang="en-US" sz="4400" b="1" dirty="0" smtClean="0">
                <a:solidFill>
                  <a:schemeClr val="accent3">
                    <a:lumMod val="75000"/>
                  </a:schemeClr>
                </a:solidFill>
                <a:latin typeface="Rockwell" pitchFamily="18" charset="0"/>
              </a:rPr>
              <a:t>What motivates your students?</a:t>
            </a:r>
          </a:p>
        </p:txBody>
      </p:sp>
      <p:pic>
        <p:nvPicPr>
          <p:cNvPr id="24" name="Picture 23" descr="Photo of Scrabble tiles spelling out motiv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28103">
            <a:off x="8367142" y="1382386"/>
            <a:ext cx="3237422" cy="937018"/>
          </a:xfrm>
          <a:prstGeom prst="rect">
            <a:avLst/>
          </a:prstGeom>
        </p:spPr>
      </p:pic>
      <p:pic>
        <p:nvPicPr>
          <p:cNvPr id="4" name="Picture 3" descr="Photo of students working in group around tab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984" y="2300097"/>
            <a:ext cx="3937476" cy="2624328"/>
          </a:xfrm>
          <a:prstGeom prst="rect">
            <a:avLst/>
          </a:prstGeom>
        </p:spPr>
      </p:pic>
      <p:pic>
        <p:nvPicPr>
          <p:cNvPr id="19" name="Picture 18" descr="Photo of students conducting outdoor science projec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3379" y="1682023"/>
            <a:ext cx="3919727" cy="2779273"/>
          </a:xfrm>
          <a:prstGeom prst="rect">
            <a:avLst/>
          </a:prstGeom>
        </p:spPr>
      </p:pic>
      <p:sp>
        <p:nvSpPr>
          <p:cNvPr id="44" name="TextBox 43"/>
          <p:cNvSpPr txBox="1"/>
          <p:nvPr/>
        </p:nvSpPr>
        <p:spPr>
          <a:xfrm rot="430224">
            <a:off x="7080072" y="5226270"/>
            <a:ext cx="5005311" cy="1200329"/>
          </a:xfrm>
          <a:prstGeom prst="rect">
            <a:avLst/>
          </a:prstGeom>
          <a:solidFill>
            <a:schemeClr val="accent4">
              <a:lumMod val="20000"/>
              <a:lumOff val="80000"/>
            </a:schemeClr>
          </a:solidFill>
        </p:spPr>
        <p:txBody>
          <a:bodyPr wrap="square" rtlCol="0">
            <a:spAutoFit/>
          </a:bodyPr>
          <a:lstStyle/>
          <a:p>
            <a:r>
              <a:rPr lang="en-US" sz="3600" b="1" dirty="0" smtClean="0">
                <a:solidFill>
                  <a:schemeClr val="accent3">
                    <a:lumMod val="75000"/>
                  </a:schemeClr>
                </a:solidFill>
                <a:latin typeface="Rockwell" pitchFamily="18" charset="0"/>
              </a:rPr>
              <a:t>What motivates high school teachers?</a:t>
            </a:r>
          </a:p>
        </p:txBody>
      </p:sp>
      <p:pic>
        <p:nvPicPr>
          <p:cNvPr id="20" name="Picture 19" descr="Photo of teachers wearing team t-shirt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430568">
            <a:off x="8332709" y="2552377"/>
            <a:ext cx="3533393" cy="2650045"/>
          </a:xfrm>
          <a:prstGeom prst="rect">
            <a:avLst/>
          </a:prstGeom>
        </p:spPr>
      </p:pic>
    </p:spTree>
    <p:extLst>
      <p:ext uri="{BB962C8B-B14F-4D97-AF65-F5344CB8AC3E}">
        <p14:creationId xmlns:p14="http://schemas.microsoft.com/office/powerpoint/2010/main" val="1116066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Blank rectangle"/>
          <p:cNvSpPr>
            <a:spLocks noGrp="1"/>
          </p:cNvSpPr>
          <p:nvPr>
            <p:ph type="title"/>
          </p:nvPr>
        </p:nvSpPr>
        <p:spPr>
          <a:xfrm>
            <a:off x="484632" y="500218"/>
            <a:ext cx="11210544" cy="1303867"/>
          </a:xfrm>
        </p:spPr>
        <p:txBody>
          <a:bodyPr/>
          <a:lstStyle/>
          <a:p>
            <a:r>
              <a:rPr lang="en-US" b="1" dirty="0" smtClean="0"/>
              <a:t>Brainstorming Exercise</a:t>
            </a:r>
            <a:endParaRPr lang="en-US" b="1" dirty="0"/>
          </a:p>
        </p:txBody>
      </p:sp>
      <p:graphicFrame>
        <p:nvGraphicFramePr>
          <p:cNvPr id="4" name="Content Placeholder 3" title="Blank rectangle"/>
          <p:cNvGraphicFramePr>
            <a:graphicFrameLocks noGrp="1"/>
          </p:cNvGraphicFramePr>
          <p:nvPr>
            <p:ph idx="1"/>
            <p:extLst>
              <p:ext uri="{D42A27DB-BD31-4B8C-83A1-F6EECF244321}">
                <p14:modId xmlns:p14="http://schemas.microsoft.com/office/powerpoint/2010/main" val="1716570804"/>
              </p:ext>
            </p:extLst>
          </p:nvPr>
        </p:nvGraphicFramePr>
        <p:xfrm>
          <a:off x="838200" y="1690688"/>
          <a:ext cx="10515600" cy="44910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33942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0712" y="786384"/>
            <a:ext cx="2121408" cy="369332"/>
          </a:xfrm>
          <a:prstGeom prst="rect">
            <a:avLst/>
          </a:prstGeom>
          <a:noFill/>
          <a:ln w="19050">
            <a:solidFill>
              <a:schemeClr val="tx1"/>
            </a:solidFill>
          </a:ln>
        </p:spPr>
        <p:txBody>
          <a:bodyPr wrap="square" rtlCol="0">
            <a:spAutoFit/>
          </a:bodyPr>
          <a:lstStyle/>
          <a:p>
            <a:pPr algn="ctr"/>
            <a:r>
              <a:rPr lang="en-US" dirty="0" smtClean="0"/>
              <a:t>Teacher Motivation</a:t>
            </a:r>
            <a:endParaRPr lang="en-US" dirty="0"/>
          </a:p>
        </p:txBody>
      </p:sp>
      <p:sp>
        <p:nvSpPr>
          <p:cNvPr id="5" name="TextBox 4"/>
          <p:cNvSpPr txBox="1"/>
          <p:nvPr/>
        </p:nvSpPr>
        <p:spPr>
          <a:xfrm>
            <a:off x="6397752" y="786384"/>
            <a:ext cx="2121408" cy="369332"/>
          </a:xfrm>
          <a:prstGeom prst="rect">
            <a:avLst/>
          </a:prstGeom>
          <a:noFill/>
          <a:ln w="19050">
            <a:solidFill>
              <a:schemeClr val="tx1"/>
            </a:solidFill>
          </a:ln>
        </p:spPr>
        <p:txBody>
          <a:bodyPr wrap="square" rtlCol="0">
            <a:spAutoFit/>
          </a:bodyPr>
          <a:lstStyle/>
          <a:p>
            <a:pPr algn="ctr"/>
            <a:r>
              <a:rPr lang="en-US" dirty="0" smtClean="0"/>
              <a:t>Student Motivation</a:t>
            </a:r>
            <a:endParaRPr lang="en-US" dirty="0"/>
          </a:p>
        </p:txBody>
      </p:sp>
      <p:grpSp>
        <p:nvGrpSpPr>
          <p:cNvPr id="6" name="Group 5" descr="Circles overlapping in Venn diagram, with left circle labeled &quot;teacher motivation&quot; and right circle labeled &quot;student motivation&quot;"/>
          <p:cNvGrpSpPr/>
          <p:nvPr/>
        </p:nvGrpSpPr>
        <p:grpSpPr>
          <a:xfrm>
            <a:off x="2926080" y="1426464"/>
            <a:ext cx="6086856" cy="4453128"/>
            <a:chOff x="2926080" y="1426464"/>
            <a:chExt cx="6086856" cy="4453128"/>
          </a:xfrm>
        </p:grpSpPr>
        <p:sp>
          <p:nvSpPr>
            <p:cNvPr id="2" name="Oval 1"/>
            <p:cNvSpPr/>
            <p:nvPr/>
          </p:nvSpPr>
          <p:spPr>
            <a:xfrm>
              <a:off x="2926080" y="1426464"/>
              <a:ext cx="4453128" cy="445312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4559808" y="1426464"/>
              <a:ext cx="4453128" cy="4453128"/>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0419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Brainstorming</a:t>
            </a:r>
            <a:endParaRPr lang="en-US" dirty="0"/>
          </a:p>
        </p:txBody>
      </p:sp>
      <p:graphicFrame>
        <p:nvGraphicFramePr>
          <p:cNvPr id="4" name="Content Placeholder 3" descr="Table listing the rules for brainstorming"/>
          <p:cNvGraphicFramePr>
            <a:graphicFrameLocks noGrp="1"/>
          </p:cNvGraphicFramePr>
          <p:nvPr>
            <p:ph idx="1"/>
            <p:extLst>
              <p:ext uri="{D42A27DB-BD31-4B8C-83A1-F6EECF244321}">
                <p14:modId xmlns:p14="http://schemas.microsoft.com/office/powerpoint/2010/main" val="3412373191"/>
              </p:ext>
            </p:extLst>
          </p:nvPr>
        </p:nvGraphicFramePr>
        <p:xfrm>
          <a:off x="1295400" y="2557463"/>
          <a:ext cx="9601200" cy="3066096"/>
        </p:xfrm>
        <a:graphic>
          <a:graphicData uri="http://schemas.openxmlformats.org/drawingml/2006/table">
            <a:tbl>
              <a:tblPr bandRow="1">
                <a:tableStyleId>{8EC20E35-A176-4012-BC5E-935CFFF8708E}</a:tableStyleId>
              </a:tblPr>
              <a:tblGrid>
                <a:gridCol w="4800600">
                  <a:extLst>
                    <a:ext uri="{9D8B030D-6E8A-4147-A177-3AD203B41FA5}">
                      <a16:colId xmlns:a16="http://schemas.microsoft.com/office/drawing/2014/main" val="183224380"/>
                    </a:ext>
                  </a:extLst>
                </a:gridCol>
                <a:gridCol w="4800600">
                  <a:extLst>
                    <a:ext uri="{9D8B030D-6E8A-4147-A177-3AD203B41FA5}">
                      <a16:colId xmlns:a16="http://schemas.microsoft.com/office/drawing/2014/main" val="327814752"/>
                    </a:ext>
                  </a:extLst>
                </a:gridCol>
              </a:tblGrid>
              <a:tr h="766524">
                <a:tc>
                  <a:txBody>
                    <a:bodyPr/>
                    <a:lstStyle/>
                    <a:p>
                      <a:r>
                        <a:rPr lang="en-US" sz="2400" dirty="0" smtClean="0"/>
                        <a:t>One Conversation</a:t>
                      </a:r>
                      <a:r>
                        <a:rPr lang="en-US" sz="2400" baseline="0" dirty="0" smtClean="0"/>
                        <a:t> at a Time</a:t>
                      </a:r>
                      <a:endParaRPr lang="en-US" sz="2400" dirty="0"/>
                    </a:p>
                  </a:txBody>
                  <a:tcPr anchor="ctr"/>
                </a:tc>
                <a:tc>
                  <a:txBody>
                    <a:bodyPr/>
                    <a:lstStyle/>
                    <a:p>
                      <a:r>
                        <a:rPr lang="en-US" sz="2400" dirty="0" smtClean="0"/>
                        <a:t>Encourage Wild Ideas</a:t>
                      </a:r>
                      <a:endParaRPr lang="en-US" sz="2400" dirty="0"/>
                    </a:p>
                  </a:txBody>
                  <a:tcPr anchor="ctr"/>
                </a:tc>
                <a:extLst>
                  <a:ext uri="{0D108BD9-81ED-4DB2-BD59-A6C34878D82A}">
                    <a16:rowId xmlns:a16="http://schemas.microsoft.com/office/drawing/2014/main" val="1741624090"/>
                  </a:ext>
                </a:extLst>
              </a:tr>
              <a:tr h="766524">
                <a:tc>
                  <a:txBody>
                    <a:bodyPr/>
                    <a:lstStyle/>
                    <a:p>
                      <a:r>
                        <a:rPr lang="en-US" sz="2400" dirty="0" smtClean="0"/>
                        <a:t>Go for Quantity</a:t>
                      </a:r>
                      <a:endParaRPr lang="en-US" sz="2400" dirty="0"/>
                    </a:p>
                  </a:txBody>
                  <a:tcPr anchor="ctr"/>
                </a:tc>
                <a:tc>
                  <a:txBody>
                    <a:bodyPr/>
                    <a:lstStyle/>
                    <a:p>
                      <a:r>
                        <a:rPr lang="en-US" sz="2400" dirty="0" smtClean="0"/>
                        <a:t>Be Visual</a:t>
                      </a:r>
                      <a:endParaRPr lang="en-US" sz="2400" dirty="0"/>
                    </a:p>
                  </a:txBody>
                  <a:tcPr anchor="ctr"/>
                </a:tc>
                <a:extLst>
                  <a:ext uri="{0D108BD9-81ED-4DB2-BD59-A6C34878D82A}">
                    <a16:rowId xmlns:a16="http://schemas.microsoft.com/office/drawing/2014/main" val="2737870558"/>
                  </a:ext>
                </a:extLst>
              </a:tr>
              <a:tr h="766524">
                <a:tc>
                  <a:txBody>
                    <a:bodyPr/>
                    <a:lstStyle/>
                    <a:p>
                      <a:r>
                        <a:rPr lang="en-US" sz="2400" dirty="0" smtClean="0"/>
                        <a:t>Headline!</a:t>
                      </a:r>
                      <a:endParaRPr lang="en-US" sz="2400" dirty="0"/>
                    </a:p>
                  </a:txBody>
                  <a:tcPr anchor="ctr"/>
                </a:tc>
                <a:tc>
                  <a:txBody>
                    <a:bodyPr/>
                    <a:lstStyle/>
                    <a:p>
                      <a:r>
                        <a:rPr lang="en-US" sz="2400" dirty="0" smtClean="0"/>
                        <a:t>Stay</a:t>
                      </a:r>
                      <a:r>
                        <a:rPr lang="en-US" sz="2400" baseline="0" dirty="0" smtClean="0"/>
                        <a:t> on Topic</a:t>
                      </a:r>
                      <a:endParaRPr lang="en-US" sz="2400" dirty="0"/>
                    </a:p>
                  </a:txBody>
                  <a:tcPr anchor="ctr"/>
                </a:tc>
                <a:extLst>
                  <a:ext uri="{0D108BD9-81ED-4DB2-BD59-A6C34878D82A}">
                    <a16:rowId xmlns:a16="http://schemas.microsoft.com/office/drawing/2014/main" val="1438051137"/>
                  </a:ext>
                </a:extLst>
              </a:tr>
              <a:tr h="766524">
                <a:tc>
                  <a:txBody>
                    <a:bodyPr/>
                    <a:lstStyle/>
                    <a:p>
                      <a:r>
                        <a:rPr lang="en-US" sz="2400" dirty="0" smtClean="0"/>
                        <a:t>Build on the Ideas of Others</a:t>
                      </a:r>
                      <a:endParaRPr lang="en-US" sz="2400" dirty="0"/>
                    </a:p>
                  </a:txBody>
                  <a:tcPr anchor="ctr"/>
                </a:tc>
                <a:tc>
                  <a:txBody>
                    <a:bodyPr/>
                    <a:lstStyle/>
                    <a:p>
                      <a:r>
                        <a:rPr lang="en-US" sz="2400" dirty="0" smtClean="0"/>
                        <a:t>Defer Judgment</a:t>
                      </a:r>
                      <a:r>
                        <a:rPr lang="en-US" sz="2400" baseline="0" dirty="0" smtClean="0"/>
                        <a:t> – NO Blocking</a:t>
                      </a:r>
                      <a:endParaRPr lang="en-US" sz="2400" dirty="0"/>
                    </a:p>
                  </a:txBody>
                  <a:tcPr anchor="ctr"/>
                </a:tc>
                <a:extLst>
                  <a:ext uri="{0D108BD9-81ED-4DB2-BD59-A6C34878D82A}">
                    <a16:rowId xmlns:a16="http://schemas.microsoft.com/office/drawing/2014/main" val="3199900273"/>
                  </a:ext>
                </a:extLst>
              </a:tr>
            </a:tbl>
          </a:graphicData>
        </a:graphic>
      </p:graphicFrame>
    </p:spTree>
    <p:extLst>
      <p:ext uri="{BB962C8B-B14F-4D97-AF65-F5344CB8AC3E}">
        <p14:creationId xmlns:p14="http://schemas.microsoft.com/office/powerpoint/2010/main" val="1513557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Brainstorming Debrief</a:t>
            </a:r>
            <a:endParaRPr lang="en-US" dirty="0"/>
          </a:p>
        </p:txBody>
      </p:sp>
      <p:sp>
        <p:nvSpPr>
          <p:cNvPr id="3" name="Content Placeholder 2"/>
          <p:cNvSpPr>
            <a:spLocks noGrp="1"/>
          </p:cNvSpPr>
          <p:nvPr>
            <p:ph idx="1"/>
          </p:nvPr>
        </p:nvSpPr>
        <p:spPr/>
        <p:txBody>
          <a:bodyPr>
            <a:normAutofit/>
          </a:bodyPr>
          <a:lstStyle/>
          <a:p>
            <a:r>
              <a:rPr lang="en-US" sz="3600" dirty="0"/>
              <a:t>What are some themes that emerge around motivation?</a:t>
            </a:r>
          </a:p>
          <a:p>
            <a:r>
              <a:rPr lang="en-US" sz="3600" dirty="0"/>
              <a:t>How do themes in the overlap look different for teachers and students</a:t>
            </a:r>
            <a:r>
              <a:rPr lang="en-US" sz="3600" dirty="0" smtClean="0"/>
              <a:t>?</a:t>
            </a:r>
            <a:endParaRPr lang="en-US" sz="3600" dirty="0"/>
          </a:p>
        </p:txBody>
      </p:sp>
    </p:spTree>
    <p:extLst>
      <p:ext uri="{BB962C8B-B14F-4D97-AF65-F5344CB8AC3E}">
        <p14:creationId xmlns:p14="http://schemas.microsoft.com/office/powerpoint/2010/main" val="147939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libri" panose="020F0502020204030204" pitchFamily="34" charset="0"/>
                <a:cs typeface="Times New Roman" panose="02020603050405020304" pitchFamily="18" charset="0"/>
              </a:rPr>
              <a:t>Motivation Components – BRACE</a:t>
            </a:r>
            <a:endParaRPr lang="en-US" dirty="0"/>
          </a:p>
        </p:txBody>
      </p:sp>
      <p:graphicFrame>
        <p:nvGraphicFramePr>
          <p:cNvPr id="4" name="Content Placeholder 3" descr="Five colored circles, each listing one of the five motivation components in the BRACE acronym"/>
          <p:cNvGraphicFramePr>
            <a:graphicFrameLocks/>
          </p:cNvGraphicFramePr>
          <p:nvPr>
            <p:extLst>
              <p:ext uri="{D42A27DB-BD31-4B8C-83A1-F6EECF244321}">
                <p14:modId xmlns:p14="http://schemas.microsoft.com/office/powerpoint/2010/main" val="3308609131"/>
              </p:ext>
            </p:extLst>
          </p:nvPr>
        </p:nvGraphicFramePr>
        <p:xfrm>
          <a:off x="261257" y="1701800"/>
          <a:ext cx="11651343" cy="4475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7522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Belonging</a:t>
            </a:r>
            <a:endParaRPr lang="en-US" dirty="0"/>
          </a:p>
        </p:txBody>
      </p:sp>
      <p:pic>
        <p:nvPicPr>
          <p:cNvPr id="3" name="Picture 2" descr="Clipart of colorful silhouettes holding hand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808" y="2578608"/>
            <a:ext cx="3373056" cy="3346704"/>
          </a:xfrm>
          <a:prstGeom prst="rect">
            <a:avLst/>
          </a:prstGeom>
        </p:spPr>
      </p:pic>
      <p:pic>
        <p:nvPicPr>
          <p:cNvPr id="5" name="Content Placeholder 4" descr="Word cloud of words related to belongin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788152" y="2560320"/>
            <a:ext cx="5031830" cy="3115410"/>
          </a:xfrm>
        </p:spPr>
      </p:pic>
    </p:spTree>
    <p:extLst>
      <p:ext uri="{BB962C8B-B14F-4D97-AF65-F5344CB8AC3E}">
        <p14:creationId xmlns:p14="http://schemas.microsoft.com/office/powerpoint/2010/main" val="345045189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61090</TotalTime>
  <Words>569</Words>
  <Application>Microsoft Office PowerPoint</Application>
  <PresentationFormat>Widescreen</PresentationFormat>
  <Paragraphs>68</Paragraphs>
  <Slides>15</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Garamond</vt:lpstr>
      <vt:lpstr>Rockwell</vt:lpstr>
      <vt:lpstr>Times New Roman</vt:lpstr>
      <vt:lpstr>Organic</vt:lpstr>
      <vt:lpstr>What Motivates Students to Do Academic Work?</vt:lpstr>
      <vt:lpstr>Guiding Questions</vt:lpstr>
      <vt:lpstr>PowerPoint Presentation</vt:lpstr>
      <vt:lpstr>Brainstorming Exercise</vt:lpstr>
      <vt:lpstr>PowerPoint Presentation</vt:lpstr>
      <vt:lpstr>Rules for Brainstorming</vt:lpstr>
      <vt:lpstr>Brainstorming Debrief</vt:lpstr>
      <vt:lpstr>Motivation Components – BRACE</vt:lpstr>
      <vt:lpstr>Belonging</vt:lpstr>
      <vt:lpstr>Hunger for Relationships</vt:lpstr>
      <vt:lpstr>PowerPoint Presentation</vt:lpstr>
      <vt:lpstr>A Vision of Belonging</vt:lpstr>
      <vt:lpstr>Small Group Discussion Questions</vt:lpstr>
      <vt:lpstr>Ideas/Resources for Relationship Building (see binder and website)</vt:lpstr>
      <vt:lpstr>Teacher Reflection </vt:lpstr>
    </vt:vector>
  </TitlesOfParts>
  <Company>CSOS-JHU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High School Students’ Motivation to Learn</dc:title>
  <dc:creator>Martha Mac Iver</dc:creator>
  <cp:lastModifiedBy>Emily Clark</cp:lastModifiedBy>
  <cp:revision>194</cp:revision>
  <cp:lastPrinted>2016-07-27T15:50:18Z</cp:lastPrinted>
  <dcterms:created xsi:type="dcterms:W3CDTF">2015-10-29T18:02:41Z</dcterms:created>
  <dcterms:modified xsi:type="dcterms:W3CDTF">2020-03-23T19:32:14Z</dcterms:modified>
</cp:coreProperties>
</file>