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handoutMasterIdLst>
    <p:handoutMasterId r:id="rId22"/>
  </p:handoutMasterIdLst>
  <p:sldIdLst>
    <p:sldId id="256" r:id="rId2"/>
    <p:sldId id="275" r:id="rId3"/>
    <p:sldId id="257" r:id="rId4"/>
    <p:sldId id="265" r:id="rId5"/>
    <p:sldId id="264" r:id="rId6"/>
    <p:sldId id="271" r:id="rId7"/>
    <p:sldId id="272" r:id="rId8"/>
    <p:sldId id="273" r:id="rId9"/>
    <p:sldId id="267" r:id="rId10"/>
    <p:sldId id="258" r:id="rId11"/>
    <p:sldId id="269" r:id="rId12"/>
    <p:sldId id="270" r:id="rId13"/>
    <p:sldId id="259" r:id="rId14"/>
    <p:sldId id="260" r:id="rId15"/>
    <p:sldId id="261" r:id="rId16"/>
    <p:sldId id="262" r:id="rId17"/>
    <p:sldId id="263" r:id="rId18"/>
    <p:sldId id="268" r:id="rId19"/>
    <p:sldId id="266"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2" autoAdjust="0"/>
    <p:restoredTop sz="94660"/>
  </p:normalViewPr>
  <p:slideViewPr>
    <p:cSldViewPr snapToGrid="0">
      <p:cViewPr varScale="1">
        <p:scale>
          <a:sx n="78" d="100"/>
          <a:sy n="78" d="100"/>
        </p:scale>
        <p:origin x="120" y="7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4"/>
          </a:xfrm>
          <a:prstGeom prst="rect">
            <a:avLst/>
          </a:prstGeom>
        </p:spPr>
        <p:txBody>
          <a:bodyPr vert="horz" lIns="91436" tIns="45718" rIns="91436" bIns="45718" rtlCol="0"/>
          <a:lstStyle>
            <a:lvl1pPr algn="l">
              <a:defRPr sz="1100"/>
            </a:lvl1pPr>
          </a:lstStyle>
          <a:p>
            <a:endParaRPr lang="en-US"/>
          </a:p>
        </p:txBody>
      </p:sp>
      <p:sp>
        <p:nvSpPr>
          <p:cNvPr id="3" name="Date Placeholder 2"/>
          <p:cNvSpPr>
            <a:spLocks noGrp="1"/>
          </p:cNvSpPr>
          <p:nvPr>
            <p:ph type="dt" sz="quarter" idx="1"/>
          </p:nvPr>
        </p:nvSpPr>
        <p:spPr>
          <a:xfrm>
            <a:off x="4143375" y="0"/>
            <a:ext cx="3170238" cy="481014"/>
          </a:xfrm>
          <a:prstGeom prst="rect">
            <a:avLst/>
          </a:prstGeom>
        </p:spPr>
        <p:txBody>
          <a:bodyPr vert="horz" lIns="91436" tIns="45718" rIns="91436" bIns="45718" rtlCol="0"/>
          <a:lstStyle>
            <a:lvl1pPr algn="r">
              <a:defRPr sz="1100"/>
            </a:lvl1pPr>
          </a:lstStyle>
          <a:p>
            <a:fld id="{E9BF87C2-0FB3-486F-AE41-68B87FF5435B}" type="datetimeFigureOut">
              <a:rPr lang="en-US" smtClean="0"/>
              <a:t>10/3/2016</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36" tIns="45718" rIns="91436" bIns="45718" rtlCol="0" anchor="b"/>
          <a:lstStyle>
            <a:lvl1pPr algn="l">
              <a:defRPr sz="11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36" tIns="45718" rIns="91436" bIns="45718" rtlCol="0" anchor="b"/>
          <a:lstStyle>
            <a:lvl1pPr algn="r">
              <a:defRPr sz="1100"/>
            </a:lvl1pPr>
          </a:lstStyle>
          <a:p>
            <a:fld id="{C7F3B305-287F-4BC2-B419-1383A951FA7C}" type="slidenum">
              <a:rPr lang="en-US" smtClean="0"/>
              <a:t>‹#›</a:t>
            </a:fld>
            <a:endParaRPr lang="en-US"/>
          </a:p>
        </p:txBody>
      </p:sp>
    </p:spTree>
    <p:extLst>
      <p:ext uri="{BB962C8B-B14F-4D97-AF65-F5344CB8AC3E}">
        <p14:creationId xmlns:p14="http://schemas.microsoft.com/office/powerpoint/2010/main" val="2522531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5"/>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idx="1"/>
          </p:nvPr>
        </p:nvSpPr>
        <p:spPr>
          <a:xfrm>
            <a:off x="4143832" y="0"/>
            <a:ext cx="3169698" cy="481875"/>
          </a:xfrm>
          <a:prstGeom prst="rect">
            <a:avLst/>
          </a:prstGeom>
        </p:spPr>
        <p:txBody>
          <a:bodyPr vert="horz" lIns="95564" tIns="47782" rIns="95564" bIns="47782" rtlCol="0"/>
          <a:lstStyle>
            <a:lvl1pPr algn="r">
              <a:defRPr sz="1300"/>
            </a:lvl1pPr>
          </a:lstStyle>
          <a:p>
            <a:fld id="{26B6535F-476E-4B50-AA4E-EF2E9F44E1F7}" type="datetimeFigureOut">
              <a:rPr lang="en-US" smtClean="0"/>
              <a:t>10/3/2016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564" tIns="47782" rIns="95564" bIns="47782" rtlCol="0" anchor="ctr"/>
          <a:lstStyle/>
          <a:p>
            <a:endParaRPr lang="en-US"/>
          </a:p>
        </p:txBody>
      </p:sp>
      <p:sp>
        <p:nvSpPr>
          <p:cNvPr id="5" name="Notes Placeholder 4"/>
          <p:cNvSpPr>
            <a:spLocks noGrp="1"/>
          </p:cNvSpPr>
          <p:nvPr>
            <p:ph type="body" sz="quarter" idx="3"/>
          </p:nvPr>
        </p:nvSpPr>
        <p:spPr>
          <a:xfrm>
            <a:off x="731855" y="4620723"/>
            <a:ext cx="5851492" cy="3780741"/>
          </a:xfrm>
          <a:prstGeom prst="rect">
            <a:avLst/>
          </a:prstGeom>
        </p:spPr>
        <p:txBody>
          <a:bodyPr vert="horz" lIns="95564" tIns="47782" rIns="95564" bIns="477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325"/>
            <a:ext cx="3169698" cy="481875"/>
          </a:xfrm>
          <a:prstGeom prst="rect">
            <a:avLst/>
          </a:prstGeom>
        </p:spPr>
        <p:txBody>
          <a:bodyPr vert="horz" lIns="95564" tIns="47782" rIns="95564" bIns="47782" rtlCol="0" anchor="b"/>
          <a:lstStyle>
            <a:lvl1pPr algn="l">
              <a:defRPr sz="1300"/>
            </a:lvl1pPr>
          </a:lstStyle>
          <a:p>
            <a:endParaRPr lang="en-US"/>
          </a:p>
        </p:txBody>
      </p:sp>
      <p:sp>
        <p:nvSpPr>
          <p:cNvPr id="7" name="Slide Number Placeholder 6"/>
          <p:cNvSpPr>
            <a:spLocks noGrp="1"/>
          </p:cNvSpPr>
          <p:nvPr>
            <p:ph type="sldNum" sz="quarter" idx="5"/>
          </p:nvPr>
        </p:nvSpPr>
        <p:spPr>
          <a:xfrm>
            <a:off x="4143832" y="9119325"/>
            <a:ext cx="3169698" cy="481875"/>
          </a:xfrm>
          <a:prstGeom prst="rect">
            <a:avLst/>
          </a:prstGeom>
        </p:spPr>
        <p:txBody>
          <a:bodyPr vert="horz" lIns="95564" tIns="47782" rIns="95564" bIns="47782" rtlCol="0" anchor="b"/>
          <a:lstStyle>
            <a:lvl1pPr algn="r">
              <a:defRPr sz="1300"/>
            </a:lvl1pPr>
          </a:lstStyle>
          <a:p>
            <a:fld id="{69DCAF7C-68ED-4317-92A6-2AE9701D6DEA}" type="slidenum">
              <a:rPr lang="en-US" smtClean="0"/>
              <a:t>‹#›</a:t>
            </a:fld>
            <a:endParaRPr lang="en-US"/>
          </a:p>
        </p:txBody>
      </p:sp>
    </p:spTree>
    <p:extLst>
      <p:ext uri="{BB962C8B-B14F-4D97-AF65-F5344CB8AC3E}">
        <p14:creationId xmlns:p14="http://schemas.microsoft.com/office/powerpoint/2010/main" val="353552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DCAF7C-68ED-4317-92A6-2AE9701D6DEA}" type="slidenum">
              <a:rPr lang="en-US" smtClean="0"/>
              <a:t>1</a:t>
            </a:fld>
            <a:endParaRPr lang="en-US"/>
          </a:p>
        </p:txBody>
      </p:sp>
    </p:spTree>
    <p:extLst>
      <p:ext uri="{BB962C8B-B14F-4D97-AF65-F5344CB8AC3E}">
        <p14:creationId xmlns:p14="http://schemas.microsoft.com/office/powerpoint/2010/main" val="6955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-generate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11</a:t>
            </a:fld>
            <a:endParaRPr lang="en-US"/>
          </a:p>
        </p:txBody>
      </p:sp>
    </p:spTree>
    <p:extLst>
      <p:ext uri="{BB962C8B-B14F-4D97-AF65-F5344CB8AC3E}">
        <p14:creationId xmlns:p14="http://schemas.microsoft.com/office/powerpoint/2010/main" val="400690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182" indent="-179182">
              <a:buFontTx/>
              <a:buChar char="-"/>
            </a:pPr>
            <a:r>
              <a:rPr lang="en-US" dirty="0" smtClean="0"/>
              <a:t>Graphic</a:t>
            </a:r>
            <a:r>
              <a:rPr lang="en-US" baseline="0" dirty="0" smtClean="0"/>
              <a:t> organizer is a tool that helps students become more proficient in problem-solving process. </a:t>
            </a:r>
          </a:p>
          <a:p>
            <a:pPr marL="179182" indent="-179182">
              <a:buFontTx/>
              <a:buChar char="-"/>
            </a:pPr>
            <a:r>
              <a:rPr lang="en-US" baseline="0" dirty="0" smtClean="0"/>
              <a:t>Talk about order. Student’s build off of graphic organizer over TIME – start easy to develop process</a:t>
            </a:r>
          </a:p>
          <a:p>
            <a:pPr marL="179182" indent="-179182">
              <a:buFontTx/>
              <a:buChar char="-"/>
            </a:pPr>
            <a:r>
              <a:rPr lang="en-US" baseline="0" dirty="0" smtClean="0"/>
              <a:t>Students may not write down all steps, but the process is one they should follow as if second nature</a:t>
            </a:r>
          </a:p>
          <a:p>
            <a:pPr marL="179182" indent="-179182">
              <a:buFontTx/>
              <a:buChar char="-"/>
            </a:pPr>
            <a:r>
              <a:rPr lang="en-US" baseline="0" dirty="0" smtClean="0"/>
              <a:t>Segway into test prep, how all information is presented, and what we want students to be able to do (articulate problem, develop process, etc.)</a:t>
            </a:r>
          </a:p>
        </p:txBody>
      </p:sp>
      <p:sp>
        <p:nvSpPr>
          <p:cNvPr id="4" name="Slide Number Placeholder 3"/>
          <p:cNvSpPr>
            <a:spLocks noGrp="1"/>
          </p:cNvSpPr>
          <p:nvPr>
            <p:ph type="sldNum" sz="quarter" idx="10"/>
          </p:nvPr>
        </p:nvSpPr>
        <p:spPr/>
        <p:txBody>
          <a:bodyPr/>
          <a:lstStyle/>
          <a:p>
            <a:fld id="{69DCAF7C-68ED-4317-92A6-2AE9701D6DEA}" type="slidenum">
              <a:rPr lang="en-US" smtClean="0"/>
              <a:t>12</a:t>
            </a:fld>
            <a:endParaRPr lang="en-US"/>
          </a:p>
        </p:txBody>
      </p:sp>
    </p:spTree>
    <p:extLst>
      <p:ext uri="{BB962C8B-B14F-4D97-AF65-F5344CB8AC3E}">
        <p14:creationId xmlns:p14="http://schemas.microsoft.com/office/powerpoint/2010/main" val="10744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this is the goal</a:t>
            </a:r>
          </a:p>
          <a:p>
            <a:r>
              <a:rPr lang="en-US" dirty="0" smtClean="0"/>
              <a:t>-here</a:t>
            </a:r>
            <a:r>
              <a:rPr lang="en-US" baseline="0" dirty="0" smtClean="0"/>
              <a:t> students have to determine the question, identify key information, and develop a ‘plan of action’/method.</a:t>
            </a:r>
          </a:p>
          <a:p>
            <a:r>
              <a:rPr lang="en-US" baseline="0" dirty="0" smtClean="0"/>
              <a:t>-skills come last (after all of the above)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13</a:t>
            </a:fld>
            <a:endParaRPr lang="en-US"/>
          </a:p>
        </p:txBody>
      </p:sp>
    </p:spTree>
    <p:extLst>
      <p:ext uri="{BB962C8B-B14F-4D97-AF65-F5344CB8AC3E}">
        <p14:creationId xmlns:p14="http://schemas.microsoft.com/office/powerpoint/2010/main" val="159005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where on graphic organizer these go</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14</a:t>
            </a:fld>
            <a:endParaRPr lang="en-US"/>
          </a:p>
        </p:txBody>
      </p:sp>
    </p:spTree>
    <p:extLst>
      <p:ext uri="{BB962C8B-B14F-4D97-AF65-F5344CB8AC3E}">
        <p14:creationId xmlns:p14="http://schemas.microsoft.com/office/powerpoint/2010/main" val="406844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mistakes – generate class discussion;</a:t>
            </a:r>
            <a:r>
              <a:rPr lang="en-US" baseline="0" dirty="0" smtClean="0"/>
              <a:t> </a:t>
            </a:r>
            <a:r>
              <a:rPr lang="en-US" dirty="0" smtClean="0"/>
              <a:t>a place to deepen</a:t>
            </a:r>
            <a:r>
              <a:rPr lang="en-US" baseline="0" dirty="0" smtClean="0"/>
              <a:t> conceptual </a:t>
            </a:r>
            <a:r>
              <a:rPr lang="en-US" dirty="0" smtClean="0"/>
              <a:t>understanding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15</a:t>
            </a:fld>
            <a:endParaRPr lang="en-US"/>
          </a:p>
        </p:txBody>
      </p:sp>
    </p:spTree>
    <p:extLst>
      <p:ext uri="{BB962C8B-B14F-4D97-AF65-F5344CB8AC3E}">
        <p14:creationId xmlns:p14="http://schemas.microsoft.com/office/powerpoint/2010/main" val="155887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enough time for them to read problem</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16</a:t>
            </a:fld>
            <a:endParaRPr lang="en-US"/>
          </a:p>
        </p:txBody>
      </p:sp>
    </p:spTree>
    <p:extLst>
      <p:ext uri="{BB962C8B-B14F-4D97-AF65-F5344CB8AC3E}">
        <p14:creationId xmlns:p14="http://schemas.microsoft.com/office/powerpoint/2010/main" val="34072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post-its and</a:t>
            </a:r>
            <a:r>
              <a:rPr lang="en-US" baseline="0" dirty="0" smtClean="0"/>
              <a:t> a marker to supplement information (if needed)</a:t>
            </a:r>
          </a:p>
          <a:p>
            <a:r>
              <a:rPr lang="en-US" baseline="0" dirty="0" smtClean="0"/>
              <a:t>-20 appears, 42 &amp; 31 angles don’t</a:t>
            </a:r>
          </a:p>
          <a:p>
            <a:r>
              <a:rPr lang="en-US" baseline="0" dirty="0" smtClean="0"/>
              <a:t>-model entire process of proving information as needed</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17</a:t>
            </a:fld>
            <a:endParaRPr lang="en-US"/>
          </a:p>
        </p:txBody>
      </p:sp>
    </p:spTree>
    <p:extLst>
      <p:ext uri="{BB962C8B-B14F-4D97-AF65-F5344CB8AC3E}">
        <p14:creationId xmlns:p14="http://schemas.microsoft.com/office/powerpoint/2010/main" val="179232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do you experience in</a:t>
            </a:r>
            <a:r>
              <a:rPr lang="en-US" baseline="0" dirty="0" smtClean="0"/>
              <a:t> your classroom?</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18</a:t>
            </a:fld>
            <a:endParaRPr lang="en-US"/>
          </a:p>
        </p:txBody>
      </p:sp>
    </p:spTree>
    <p:extLst>
      <p:ext uri="{BB962C8B-B14F-4D97-AF65-F5344CB8AC3E}">
        <p14:creationId xmlns:p14="http://schemas.microsoft.com/office/powerpoint/2010/main" val="233607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DCAF7C-68ED-4317-92A6-2AE9701D6DEA}" type="slidenum">
              <a:rPr lang="en-US" smtClean="0"/>
              <a:t>19</a:t>
            </a:fld>
            <a:endParaRPr lang="en-US"/>
          </a:p>
        </p:txBody>
      </p:sp>
    </p:spTree>
    <p:extLst>
      <p:ext uri="{BB962C8B-B14F-4D97-AF65-F5344CB8AC3E}">
        <p14:creationId xmlns:p14="http://schemas.microsoft.com/office/powerpoint/2010/main" val="233614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Discuss issue of motivating students to work at math, and related to the BRACE slide (some of R A C E in this focus on authentic problem solving??)</a:t>
            </a:r>
          </a:p>
          <a:p>
            <a:r>
              <a:rPr lang="en-US" sz="1200" kern="1200" dirty="0" smtClean="0">
                <a:solidFill>
                  <a:schemeClr val="tx1"/>
                </a:solidFill>
                <a:latin typeface="+mn-lt"/>
                <a:ea typeface="+mn-ea"/>
                <a:cs typeface="+mn-cs"/>
              </a:rPr>
              <a:t>Students are motivated when they grapple with challenging questions, when there is productive struggle.</a:t>
            </a:r>
          </a:p>
          <a:p>
            <a:r>
              <a:rPr lang="en-US" sz="1200" kern="1200" dirty="0" smtClean="0">
                <a:solidFill>
                  <a:schemeClr val="tx1"/>
                </a:solidFill>
                <a:latin typeface="+mn-lt"/>
                <a:ea typeface="+mn-ea"/>
                <a:cs typeface="+mn-cs"/>
              </a:rPr>
              <a:t>We’ll also be touching on ways that you can engage students through the types of higher order questioning, student discussion and student justification of responses that we are aiming at in the math standards.</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2</a:t>
            </a:fld>
            <a:endParaRPr lang="en-US"/>
          </a:p>
        </p:txBody>
      </p:sp>
    </p:spTree>
    <p:extLst>
      <p:ext uri="{BB962C8B-B14F-4D97-AF65-F5344CB8AC3E}">
        <p14:creationId xmlns:p14="http://schemas.microsoft.com/office/powerpoint/2010/main" val="53077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do you experience in</a:t>
            </a:r>
            <a:r>
              <a:rPr lang="en-US" baseline="0" dirty="0" smtClean="0"/>
              <a:t> your classroom?</a:t>
            </a:r>
          </a:p>
          <a:p>
            <a:r>
              <a:rPr lang="en-US" baseline="0" dirty="0" smtClean="0"/>
              <a:t>Goals: </a:t>
            </a:r>
            <a:r>
              <a:rPr lang="en-US" sz="1200" b="0" i="0" kern="1200" dirty="0" smtClean="0">
                <a:solidFill>
                  <a:schemeClr val="tx1"/>
                </a:solidFill>
                <a:effectLst/>
                <a:latin typeface="+mn-lt"/>
                <a:ea typeface="+mn-ea"/>
                <a:cs typeface="+mn-cs"/>
              </a:rPr>
              <a:t>-Generate mathematical discussion,</a:t>
            </a:r>
            <a:r>
              <a:rPr lang="en-US" sz="1200" b="0" i="0" kern="1200" baseline="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Have s</a:t>
            </a:r>
            <a:r>
              <a:rPr lang="en-US" sz="1200" b="0" i="0" kern="1200" dirty="0" smtClean="0">
                <a:solidFill>
                  <a:schemeClr val="tx1"/>
                </a:solidFill>
                <a:effectLst/>
                <a:latin typeface="+mn-lt"/>
                <a:ea typeface="+mn-ea"/>
                <a:cs typeface="+mn-cs"/>
              </a:rPr>
              <a:t>tudents themselves determine </a:t>
            </a:r>
            <a:r>
              <a:rPr lang="en-US" sz="1200" b="0" i="1" kern="1200" dirty="0" smtClean="0">
                <a:solidFill>
                  <a:schemeClr val="tx1"/>
                </a:solidFill>
                <a:effectLst/>
                <a:latin typeface="+mn-lt"/>
                <a:ea typeface="+mn-ea"/>
                <a:cs typeface="+mn-cs"/>
              </a:rPr>
              <a:t>what is needed </a:t>
            </a:r>
            <a:r>
              <a:rPr lang="en-US" sz="1200" b="0" i="0" kern="1200" dirty="0" smtClean="0">
                <a:solidFill>
                  <a:schemeClr val="tx1"/>
                </a:solidFill>
                <a:effectLst/>
                <a:latin typeface="+mn-lt"/>
                <a:ea typeface="+mn-ea"/>
                <a:cs typeface="+mn-cs"/>
              </a:rPr>
              <a:t>and </a:t>
            </a:r>
            <a:r>
              <a:rPr lang="en-US" sz="1200" b="0" i="1" kern="1200" dirty="0" smtClean="0">
                <a:solidFill>
                  <a:schemeClr val="tx1"/>
                </a:solidFill>
                <a:effectLst/>
                <a:latin typeface="+mn-lt"/>
                <a:ea typeface="+mn-ea"/>
                <a:cs typeface="+mn-cs"/>
              </a:rPr>
              <a:t>how </a:t>
            </a:r>
            <a:r>
              <a:rPr lang="en-US" sz="1200" b="0" i="0" kern="1200" dirty="0" smtClean="0">
                <a:solidFill>
                  <a:schemeClr val="tx1"/>
                </a:solidFill>
                <a:effectLst/>
                <a:latin typeface="+mn-lt"/>
                <a:ea typeface="+mn-ea"/>
                <a:cs typeface="+mn-cs"/>
              </a:rPr>
              <a:t>(steps and mathematical operations needed) to complete</a:t>
            </a:r>
            <a:r>
              <a:rPr lang="en-US" sz="1200" b="0" i="0" kern="1200" baseline="0" dirty="0" smtClean="0">
                <a:solidFill>
                  <a:schemeClr val="tx1"/>
                </a:solidFill>
                <a:effectLst/>
                <a:latin typeface="+mn-lt"/>
                <a:ea typeface="+mn-ea"/>
                <a:cs typeface="+mn-cs"/>
              </a:rPr>
              <a:t> problems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-Have students employ (and become more comfortable with) different problem-solving strategies.</a:t>
            </a:r>
          </a:p>
          <a:p>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3</a:t>
            </a:fld>
            <a:endParaRPr lang="en-US"/>
          </a:p>
        </p:txBody>
      </p:sp>
    </p:spTree>
    <p:extLst>
      <p:ext uri="{BB962C8B-B14F-4D97-AF65-F5344CB8AC3E}">
        <p14:creationId xmlns:p14="http://schemas.microsoft.com/office/powerpoint/2010/main" val="183694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students can engage, can</a:t>
            </a:r>
            <a:r>
              <a:rPr lang="en-US" baseline="0" dirty="0" smtClean="0"/>
              <a:t> draw from personal experiences and instinct.</a:t>
            </a:r>
          </a:p>
          <a:p>
            <a:r>
              <a:rPr lang="en-US" baseline="0" dirty="0" smtClean="0"/>
              <a:t>-mathematical language comes in through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4</a:t>
            </a:fld>
            <a:endParaRPr lang="en-US"/>
          </a:p>
        </p:txBody>
      </p:sp>
    </p:spTree>
    <p:extLst>
      <p:ext uri="{BB962C8B-B14F-4D97-AF65-F5344CB8AC3E}">
        <p14:creationId xmlns:p14="http://schemas.microsoft.com/office/powerpoint/2010/main" val="403189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-generate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5</a:t>
            </a:fld>
            <a:endParaRPr lang="en-US"/>
          </a:p>
        </p:txBody>
      </p:sp>
    </p:spTree>
    <p:extLst>
      <p:ext uri="{BB962C8B-B14F-4D97-AF65-F5344CB8AC3E}">
        <p14:creationId xmlns:p14="http://schemas.microsoft.com/office/powerpoint/2010/main" val="3023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students can engage, can</a:t>
            </a:r>
            <a:r>
              <a:rPr lang="en-US" baseline="0" dirty="0" smtClean="0"/>
              <a:t> draw from personal experiences and instinct.</a:t>
            </a:r>
          </a:p>
          <a:p>
            <a:r>
              <a:rPr lang="en-US" baseline="0" dirty="0" smtClean="0"/>
              <a:t>-mathematical language comes in through discourse</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6</a:t>
            </a:fld>
            <a:endParaRPr lang="en-US"/>
          </a:p>
        </p:txBody>
      </p:sp>
    </p:spTree>
    <p:extLst>
      <p:ext uri="{BB962C8B-B14F-4D97-AF65-F5344CB8AC3E}">
        <p14:creationId xmlns:p14="http://schemas.microsoft.com/office/powerpoint/2010/main" val="403189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isn’t something</a:t>
            </a:r>
            <a:r>
              <a:rPr lang="en-US" baseline="0" dirty="0" smtClean="0"/>
              <a:t> that needs to be filled out completely</a:t>
            </a:r>
          </a:p>
          <a:p>
            <a:r>
              <a:rPr lang="en-US" baseline="0" dirty="0" smtClean="0"/>
              <a:t>can be a verbal exercise, but is equally important that students can develop the ability to answer all of these questions as it is to arrive at the correct “answer” (because it develops mathematical reasoning)</a:t>
            </a:r>
            <a:endParaRPr lang="en-US" dirty="0"/>
          </a:p>
        </p:txBody>
      </p:sp>
      <p:sp>
        <p:nvSpPr>
          <p:cNvPr id="4" name="Slide Number Placeholder 3"/>
          <p:cNvSpPr>
            <a:spLocks noGrp="1"/>
          </p:cNvSpPr>
          <p:nvPr>
            <p:ph type="sldNum" sz="quarter" idx="10"/>
          </p:nvPr>
        </p:nvSpPr>
        <p:spPr/>
        <p:txBody>
          <a:bodyPr/>
          <a:lstStyle/>
          <a:p>
            <a:fld id="{69DCAF7C-68ED-4317-92A6-2AE9701D6DEA}" type="slidenum">
              <a:rPr lang="en-US" smtClean="0"/>
              <a:t>8</a:t>
            </a:fld>
            <a:endParaRPr lang="en-US"/>
          </a:p>
        </p:txBody>
      </p:sp>
    </p:spTree>
    <p:extLst>
      <p:ext uri="{BB962C8B-B14F-4D97-AF65-F5344CB8AC3E}">
        <p14:creationId xmlns:p14="http://schemas.microsoft.com/office/powerpoint/2010/main" val="221930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182" indent="-179182">
              <a:buFontTx/>
              <a:buChar char="-"/>
            </a:pPr>
            <a:r>
              <a:rPr lang="en-US" dirty="0" smtClean="0"/>
              <a:t>Graphic</a:t>
            </a:r>
            <a:r>
              <a:rPr lang="en-US" baseline="0" dirty="0" smtClean="0"/>
              <a:t> organizer is a tool that helps students become more proficient in problem-solving process. </a:t>
            </a:r>
          </a:p>
          <a:p>
            <a:pPr marL="179182" indent="-179182">
              <a:buFontTx/>
              <a:buChar char="-"/>
            </a:pPr>
            <a:r>
              <a:rPr lang="en-US" baseline="0" dirty="0" smtClean="0"/>
              <a:t>Talk about order. Student’s build off of graphic organizer over TIME – start easy to develop process</a:t>
            </a:r>
          </a:p>
          <a:p>
            <a:pPr marL="179182" indent="-179182">
              <a:buFontTx/>
              <a:buChar char="-"/>
            </a:pPr>
            <a:r>
              <a:rPr lang="en-US" baseline="0" dirty="0" smtClean="0"/>
              <a:t>Students may not write down all steps, but the process is one they should follow as if second nature</a:t>
            </a:r>
          </a:p>
          <a:p>
            <a:pPr marL="179182" indent="-179182">
              <a:buFontTx/>
              <a:buChar char="-"/>
            </a:pPr>
            <a:r>
              <a:rPr lang="en-US" baseline="0" dirty="0" smtClean="0"/>
              <a:t>Segway into test prep, how all information is presented, and what we want students to be able to do (articulate problem, develop process, etc.)</a:t>
            </a:r>
          </a:p>
        </p:txBody>
      </p:sp>
      <p:sp>
        <p:nvSpPr>
          <p:cNvPr id="4" name="Slide Number Placeholder 3"/>
          <p:cNvSpPr>
            <a:spLocks noGrp="1"/>
          </p:cNvSpPr>
          <p:nvPr>
            <p:ph type="sldNum" sz="quarter" idx="10"/>
          </p:nvPr>
        </p:nvSpPr>
        <p:spPr/>
        <p:txBody>
          <a:bodyPr/>
          <a:lstStyle/>
          <a:p>
            <a:fld id="{69DCAF7C-68ED-4317-92A6-2AE9701D6DEA}" type="slidenum">
              <a:rPr lang="en-US" smtClean="0"/>
              <a:t>9</a:t>
            </a:fld>
            <a:endParaRPr lang="en-US"/>
          </a:p>
        </p:txBody>
      </p:sp>
    </p:spTree>
    <p:extLst>
      <p:ext uri="{BB962C8B-B14F-4D97-AF65-F5344CB8AC3E}">
        <p14:creationId xmlns:p14="http://schemas.microsoft.com/office/powerpoint/2010/main" val="10744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DCAF7C-68ED-4317-92A6-2AE9701D6DEA}" type="slidenum">
              <a:rPr lang="en-US" smtClean="0"/>
              <a:t>10</a:t>
            </a:fld>
            <a:endParaRPr lang="en-US"/>
          </a:p>
        </p:txBody>
      </p:sp>
    </p:spTree>
    <p:extLst>
      <p:ext uri="{BB962C8B-B14F-4D97-AF65-F5344CB8AC3E}">
        <p14:creationId xmlns:p14="http://schemas.microsoft.com/office/powerpoint/2010/main" val="281313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10/3/2016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10/3/2016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10/3/2016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emf"/><Relationship Id="rId10"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883" y="2302356"/>
            <a:ext cx="9813755" cy="2135207"/>
          </a:xfrm>
        </p:spPr>
        <p:txBody>
          <a:bodyPr>
            <a:normAutofit/>
          </a:bodyPr>
          <a:lstStyle/>
          <a:p>
            <a:r>
              <a:rPr lang="en-US" sz="7200" dirty="0" smtClean="0"/>
              <a:t>Teaching </a:t>
            </a:r>
            <a:br>
              <a:rPr lang="en-US" sz="7200" dirty="0" smtClean="0"/>
            </a:br>
            <a:r>
              <a:rPr lang="en-US" sz="7200" dirty="0" smtClean="0"/>
              <a:t>Authentic Problem Solving</a:t>
            </a:r>
            <a:endParaRPr lang="en-US" sz="7200" dirty="0"/>
          </a:p>
        </p:txBody>
      </p:sp>
      <p:sp>
        <p:nvSpPr>
          <p:cNvPr id="3" name="Subtitle 2"/>
          <p:cNvSpPr>
            <a:spLocks noGrp="1"/>
          </p:cNvSpPr>
          <p:nvPr>
            <p:ph type="subTitle" idx="1"/>
          </p:nvPr>
        </p:nvSpPr>
        <p:spPr/>
        <p:txBody>
          <a:bodyPr/>
          <a:lstStyle/>
          <a:p>
            <a:r>
              <a:rPr lang="en-US" dirty="0" smtClean="0"/>
              <a:t>Developing greater mathematical reasoning with students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14" y="455816"/>
            <a:ext cx="2857500" cy="1190625"/>
          </a:xfrm>
          <a:prstGeom prst="rect">
            <a:avLst/>
          </a:prstGeom>
        </p:spPr>
      </p:pic>
    </p:spTree>
    <p:extLst>
      <p:ext uri="{BB962C8B-B14F-4D97-AF65-F5344CB8AC3E}">
        <p14:creationId xmlns:p14="http://schemas.microsoft.com/office/powerpoint/2010/main" val="2245792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 mey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1213" y="591779"/>
            <a:ext cx="9144000" cy="5143500"/>
          </a:xfrm>
          <a:prstGeom prst="rect">
            <a:avLst/>
          </a:prstGeom>
        </p:spPr>
      </p:pic>
    </p:spTree>
    <p:extLst>
      <p:ext uri="{BB962C8B-B14F-4D97-AF65-F5344CB8AC3E}">
        <p14:creationId xmlns:p14="http://schemas.microsoft.com/office/powerpoint/2010/main" val="2633118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na's Paint Mixup - 101q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27061" y="624750"/>
            <a:ext cx="9349094" cy="5254071"/>
          </a:xfrm>
        </p:spPr>
      </p:pic>
    </p:spTree>
    <p:extLst>
      <p:ext uri="{BB962C8B-B14F-4D97-AF65-F5344CB8AC3E}">
        <p14:creationId xmlns:p14="http://schemas.microsoft.com/office/powerpoint/2010/main" val="2341775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11223322"/>
              </p:ext>
            </p:extLst>
          </p:nvPr>
        </p:nvGraphicFramePr>
        <p:xfrm>
          <a:off x="3598607" y="137278"/>
          <a:ext cx="7927002" cy="6125411"/>
        </p:xfrm>
        <a:graphic>
          <a:graphicData uri="http://schemas.openxmlformats.org/presentationml/2006/ole">
            <mc:AlternateContent xmlns:mc="http://schemas.openxmlformats.org/markup-compatibility/2006">
              <mc:Choice xmlns:v="urn:schemas-microsoft-com:vml" Requires="v">
                <p:oleObj spid="_x0000_s2059" name="Acrobat Document" r:id="rId4" imgW="7543732" imgH="5829300" progId="AcroExch.Document.7">
                  <p:embed/>
                </p:oleObj>
              </mc:Choice>
              <mc:Fallback>
                <p:oleObj name="Acrobat Document" r:id="rId4" imgW="7543732" imgH="5829300" progId="AcroExch.Document.7">
                  <p:embed/>
                  <p:pic>
                    <p:nvPicPr>
                      <p:cNvPr id="0" name=""/>
                      <p:cNvPicPr/>
                      <p:nvPr/>
                    </p:nvPicPr>
                    <p:blipFill>
                      <a:blip r:embed="rId5"/>
                      <a:stretch>
                        <a:fillRect/>
                      </a:stretch>
                    </p:blipFill>
                    <p:spPr>
                      <a:xfrm>
                        <a:off x="3598607" y="137278"/>
                        <a:ext cx="7927002" cy="6125411"/>
                      </a:xfrm>
                      <a:prstGeom prst="rect">
                        <a:avLst/>
                      </a:prstGeom>
                    </p:spPr>
                  </p:pic>
                </p:oleObj>
              </mc:Fallback>
            </mc:AlternateContent>
          </a:graphicData>
        </a:graphic>
      </p:graphicFrame>
      <p:sp>
        <p:nvSpPr>
          <p:cNvPr id="10" name="TextBox 9"/>
          <p:cNvSpPr txBox="1"/>
          <p:nvPr/>
        </p:nvSpPr>
        <p:spPr>
          <a:xfrm>
            <a:off x="240892" y="636483"/>
            <a:ext cx="2743200" cy="523220"/>
          </a:xfrm>
          <a:prstGeom prst="rect">
            <a:avLst/>
          </a:prstGeom>
          <a:noFill/>
        </p:spPr>
        <p:txBody>
          <a:bodyPr wrap="square" rtlCol="0">
            <a:spAutoFit/>
          </a:bodyPr>
          <a:lstStyle/>
          <a:p>
            <a:r>
              <a:rPr lang="en-US" sz="2800" b="1" dirty="0" smtClean="0">
                <a:solidFill>
                  <a:srgbClr val="0070C0"/>
                </a:solidFill>
              </a:rPr>
              <a:t>Is it too late?</a:t>
            </a:r>
            <a:endParaRPr lang="en-US" sz="2800" b="1" dirty="0">
              <a:solidFill>
                <a:srgbClr val="0070C0"/>
              </a:solidFill>
            </a:endParaRPr>
          </a:p>
        </p:txBody>
      </p:sp>
    </p:spTree>
    <p:extLst>
      <p:ext uri="{BB962C8B-B14F-4D97-AF65-F5344CB8AC3E}">
        <p14:creationId xmlns:p14="http://schemas.microsoft.com/office/powerpoint/2010/main" val="3264282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3983" y="914400"/>
            <a:ext cx="11023657" cy="4258931"/>
          </a:xfrm>
        </p:spPr>
      </p:pic>
    </p:spTree>
    <p:extLst>
      <p:ext uri="{BB962C8B-B14F-4D97-AF65-F5344CB8AC3E}">
        <p14:creationId xmlns:p14="http://schemas.microsoft.com/office/powerpoint/2010/main" val="1792613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6082" y="269669"/>
            <a:ext cx="5109412" cy="1569660"/>
          </a:xfrm>
          <a:prstGeom prst="rect">
            <a:avLst/>
          </a:prstGeom>
          <a:noFill/>
        </p:spPr>
        <p:txBody>
          <a:bodyPr wrap="square" rtlCol="0">
            <a:spAutoFit/>
          </a:bodyPr>
          <a:lstStyle/>
          <a:p>
            <a:r>
              <a:rPr lang="en-US" sz="4800" dirty="0" smtClean="0"/>
              <a:t>You want students to be able to</a:t>
            </a:r>
            <a:endParaRPr lang="en-US" sz="4800" dirty="0"/>
          </a:p>
        </p:txBody>
      </p:sp>
      <p:grpSp>
        <p:nvGrpSpPr>
          <p:cNvPr id="12" name="Group 11"/>
          <p:cNvGrpSpPr/>
          <p:nvPr/>
        </p:nvGrpSpPr>
        <p:grpSpPr>
          <a:xfrm>
            <a:off x="88183" y="2799432"/>
            <a:ext cx="4752589" cy="3379129"/>
            <a:chOff x="88183" y="2799432"/>
            <a:chExt cx="4752589" cy="337912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83" y="3724947"/>
              <a:ext cx="4752589" cy="2453614"/>
            </a:xfrm>
            <a:prstGeom prst="rect">
              <a:avLst/>
            </a:prstGeom>
          </p:spPr>
        </p:pic>
        <p:sp>
          <p:nvSpPr>
            <p:cNvPr id="6" name="TextBox 5"/>
            <p:cNvSpPr txBox="1"/>
            <p:nvPr/>
          </p:nvSpPr>
          <p:spPr>
            <a:xfrm>
              <a:off x="604613" y="2799432"/>
              <a:ext cx="3719728" cy="954107"/>
            </a:xfrm>
            <a:prstGeom prst="rect">
              <a:avLst/>
            </a:prstGeom>
            <a:noFill/>
          </p:spPr>
          <p:txBody>
            <a:bodyPr wrap="square" rtlCol="0">
              <a:spAutoFit/>
            </a:bodyPr>
            <a:lstStyle/>
            <a:p>
              <a:r>
                <a:rPr lang="en-US" sz="2800" dirty="0" smtClean="0">
                  <a:solidFill>
                    <a:srgbClr val="C00000"/>
                  </a:solidFill>
                </a:rPr>
                <a:t>Articulate what they are being asked to do.</a:t>
              </a:r>
              <a:endParaRPr lang="en-US" sz="2800" dirty="0">
                <a:solidFill>
                  <a:srgbClr val="C00000"/>
                </a:solidFill>
              </a:endParaRPr>
            </a:p>
          </p:txBody>
        </p:sp>
      </p:grpSp>
      <p:grpSp>
        <p:nvGrpSpPr>
          <p:cNvPr id="13" name="Group 12"/>
          <p:cNvGrpSpPr/>
          <p:nvPr/>
        </p:nvGrpSpPr>
        <p:grpSpPr>
          <a:xfrm>
            <a:off x="5764497" y="2183404"/>
            <a:ext cx="6278880" cy="3995156"/>
            <a:chOff x="5764497" y="2183404"/>
            <a:chExt cx="6278880" cy="3995156"/>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497" y="2621279"/>
              <a:ext cx="6215803" cy="3557281"/>
            </a:xfrm>
            <a:prstGeom prst="rect">
              <a:avLst/>
            </a:prstGeom>
          </p:spPr>
        </p:pic>
        <p:sp>
          <p:nvSpPr>
            <p:cNvPr id="7" name="TextBox 6"/>
            <p:cNvSpPr txBox="1"/>
            <p:nvPr/>
          </p:nvSpPr>
          <p:spPr>
            <a:xfrm>
              <a:off x="7523708" y="2183404"/>
              <a:ext cx="4519669" cy="523220"/>
            </a:xfrm>
            <a:prstGeom prst="rect">
              <a:avLst/>
            </a:prstGeom>
            <a:noFill/>
          </p:spPr>
          <p:txBody>
            <a:bodyPr wrap="square" rtlCol="0">
              <a:spAutoFit/>
            </a:bodyPr>
            <a:lstStyle/>
            <a:p>
              <a:r>
                <a:rPr lang="en-US" sz="2800" dirty="0" smtClean="0">
                  <a:solidFill>
                    <a:srgbClr val="C00000"/>
                  </a:solidFill>
                </a:rPr>
                <a:t>Apply their own methods</a:t>
              </a:r>
              <a:endParaRPr lang="en-US" sz="2800" dirty="0">
                <a:solidFill>
                  <a:srgbClr val="C00000"/>
                </a:solidFill>
              </a:endParaRPr>
            </a:p>
          </p:txBody>
        </p:sp>
      </p:grpSp>
      <p:grpSp>
        <p:nvGrpSpPr>
          <p:cNvPr id="11" name="Group 10"/>
          <p:cNvGrpSpPr/>
          <p:nvPr/>
        </p:nvGrpSpPr>
        <p:grpSpPr>
          <a:xfrm>
            <a:off x="170688" y="91517"/>
            <a:ext cx="6278880" cy="2529763"/>
            <a:chOff x="5218176" y="0"/>
            <a:chExt cx="6778752" cy="259689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149" y="0"/>
              <a:ext cx="6550953" cy="2530926"/>
            </a:xfrm>
            <a:prstGeom prst="rect">
              <a:avLst/>
            </a:prstGeom>
          </p:spPr>
        </p:pic>
        <p:sp>
          <p:nvSpPr>
            <p:cNvPr id="10" name="Rectangle 9"/>
            <p:cNvSpPr/>
            <p:nvPr/>
          </p:nvSpPr>
          <p:spPr>
            <a:xfrm>
              <a:off x="5218176" y="182880"/>
              <a:ext cx="6778752" cy="2414016"/>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8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45872" y="12192"/>
            <a:ext cx="9234064" cy="6303264"/>
            <a:chOff x="1371600" y="14748"/>
            <a:chExt cx="8785122" cy="593376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857" y="630221"/>
              <a:ext cx="7475865" cy="5236512"/>
            </a:xfrm>
            <a:prstGeom prst="rect">
              <a:avLst/>
            </a:prstGeom>
          </p:spPr>
        </p:pic>
        <p:sp>
          <p:nvSpPr>
            <p:cNvPr id="3" name="Rectangle 2"/>
            <p:cNvSpPr/>
            <p:nvPr/>
          </p:nvSpPr>
          <p:spPr>
            <a:xfrm>
              <a:off x="5122606" y="5270090"/>
              <a:ext cx="4227871" cy="67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71600" y="353961"/>
              <a:ext cx="4227871" cy="306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84838" y="14748"/>
              <a:ext cx="4665407" cy="67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31520" y="2858850"/>
            <a:ext cx="2913889" cy="1815882"/>
          </a:xfrm>
          <a:prstGeom prst="rect">
            <a:avLst/>
          </a:prstGeom>
          <a:noFill/>
        </p:spPr>
        <p:txBody>
          <a:bodyPr wrap="square" rtlCol="0">
            <a:spAutoFit/>
          </a:bodyPr>
          <a:lstStyle/>
          <a:p>
            <a:r>
              <a:rPr lang="en-US" sz="2800" b="1" dirty="0" smtClean="0">
                <a:solidFill>
                  <a:srgbClr val="C00000"/>
                </a:solidFill>
              </a:rPr>
              <a:t>Develop</a:t>
            </a:r>
            <a:r>
              <a:rPr lang="en-US" sz="2800" dirty="0" smtClean="0">
                <a:solidFill>
                  <a:srgbClr val="C00000"/>
                </a:solidFill>
              </a:rPr>
              <a:t> their reasoning and process (even if it’s incorrect!)</a:t>
            </a:r>
            <a:endParaRPr lang="en-US" sz="2800" dirty="0">
              <a:solidFill>
                <a:srgbClr val="C00000"/>
              </a:solidFill>
            </a:endParaRPr>
          </a:p>
        </p:txBody>
      </p:sp>
      <p:grpSp>
        <p:nvGrpSpPr>
          <p:cNvPr id="8" name="Group 7"/>
          <p:cNvGrpSpPr/>
          <p:nvPr/>
        </p:nvGrpSpPr>
        <p:grpSpPr>
          <a:xfrm>
            <a:off x="164592" y="85344"/>
            <a:ext cx="6278880" cy="2529763"/>
            <a:chOff x="5218176" y="0"/>
            <a:chExt cx="6778752" cy="259689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149" y="0"/>
              <a:ext cx="6550953" cy="2530926"/>
            </a:xfrm>
            <a:prstGeom prst="rect">
              <a:avLst/>
            </a:prstGeom>
          </p:spPr>
        </p:pic>
        <p:sp>
          <p:nvSpPr>
            <p:cNvPr id="10" name="Rectangle 9"/>
            <p:cNvSpPr/>
            <p:nvPr/>
          </p:nvSpPr>
          <p:spPr>
            <a:xfrm>
              <a:off x="5218176" y="182880"/>
              <a:ext cx="6778752" cy="2414016"/>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5649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410" y="442452"/>
            <a:ext cx="8759145" cy="5169002"/>
          </a:xfrm>
          <a:prstGeom prst="rect">
            <a:avLst/>
          </a:prstGeom>
        </p:spPr>
      </p:pic>
      <p:sp>
        <p:nvSpPr>
          <p:cNvPr id="3" name="TextBox 2"/>
          <p:cNvSpPr txBox="1"/>
          <p:nvPr/>
        </p:nvSpPr>
        <p:spPr>
          <a:xfrm>
            <a:off x="570271" y="5899355"/>
            <a:ext cx="10648335" cy="338554"/>
          </a:xfrm>
          <a:prstGeom prst="rect">
            <a:avLst/>
          </a:prstGeom>
          <a:noFill/>
        </p:spPr>
        <p:txBody>
          <a:bodyPr wrap="square" rtlCol="0">
            <a:spAutoFit/>
          </a:bodyPr>
          <a:lstStyle/>
          <a:p>
            <a:r>
              <a:rPr lang="en-US" sz="1600" i="1" dirty="0" smtClean="0"/>
              <a:t>PARCC sample geometry problem</a:t>
            </a:r>
            <a:endParaRPr lang="en-US" sz="1600" i="1" dirty="0"/>
          </a:p>
        </p:txBody>
      </p:sp>
    </p:spTree>
    <p:extLst>
      <p:ext uri="{BB962C8B-B14F-4D97-AF65-F5344CB8AC3E}">
        <p14:creationId xmlns:p14="http://schemas.microsoft.com/office/powerpoint/2010/main" val="2975223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47019" y="275302"/>
            <a:ext cx="8917536" cy="5336152"/>
            <a:chOff x="1347019" y="275302"/>
            <a:chExt cx="8917536" cy="533615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410" y="442452"/>
              <a:ext cx="8759145" cy="5169002"/>
            </a:xfrm>
            <a:prstGeom prst="rect">
              <a:avLst/>
            </a:prstGeom>
          </p:spPr>
        </p:pic>
        <p:sp>
          <p:nvSpPr>
            <p:cNvPr id="4" name="Rectangle 3"/>
            <p:cNvSpPr/>
            <p:nvPr/>
          </p:nvSpPr>
          <p:spPr>
            <a:xfrm>
              <a:off x="1347019" y="816077"/>
              <a:ext cx="8917536" cy="10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468465" y="275302"/>
              <a:ext cx="692852" cy="10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73445" y="3564193"/>
              <a:ext cx="1071715" cy="545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4524805" y="3840480"/>
              <a:ext cx="2546555" cy="62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476567" y="3534697"/>
            <a:ext cx="884904" cy="400110"/>
          </a:xfrm>
          <a:prstGeom prst="rect">
            <a:avLst/>
          </a:prstGeom>
          <a:noFill/>
        </p:spPr>
        <p:txBody>
          <a:bodyPr wrap="square" rtlCol="0">
            <a:spAutoFit/>
          </a:bodyPr>
          <a:lstStyle/>
          <a:p>
            <a:r>
              <a:rPr lang="en-US" sz="2000" b="1" dirty="0" smtClean="0">
                <a:solidFill>
                  <a:srgbClr val="FF0000"/>
                </a:solidFill>
              </a:rPr>
              <a:t>20 ft.</a:t>
            </a:r>
            <a:endParaRPr lang="en-US" sz="2000" b="1" dirty="0">
              <a:solidFill>
                <a:srgbClr val="FF0000"/>
              </a:solidFill>
            </a:endParaRPr>
          </a:p>
        </p:txBody>
      </p:sp>
    </p:spTree>
    <p:extLst>
      <p:ext uri="{BB962C8B-B14F-4D97-AF65-F5344CB8AC3E}">
        <p14:creationId xmlns:p14="http://schemas.microsoft.com/office/powerpoint/2010/main" val="16169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47019" y="1627551"/>
            <a:ext cx="9665109" cy="40044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000" b="1" dirty="0" smtClean="0"/>
              <a:t>1. Present a </a:t>
            </a:r>
            <a:r>
              <a:rPr lang="en-US" sz="4000" b="1" dirty="0" smtClean="0">
                <a:solidFill>
                  <a:srgbClr val="00B0F0"/>
                </a:solidFill>
              </a:rPr>
              <a:t>compelling question</a:t>
            </a:r>
            <a:r>
              <a:rPr lang="en-US" sz="4000" b="1" dirty="0" smtClean="0"/>
              <a:t>.</a:t>
            </a:r>
          </a:p>
          <a:p>
            <a:r>
              <a:rPr lang="en-US" sz="4000" b="1" dirty="0" smtClean="0"/>
              <a:t>2. </a:t>
            </a:r>
            <a:r>
              <a:rPr lang="en-US" sz="4000" b="1" i="1" dirty="0">
                <a:solidFill>
                  <a:srgbClr val="00B0F0"/>
                </a:solidFill>
              </a:rPr>
              <a:t>G</a:t>
            </a:r>
            <a:r>
              <a:rPr lang="en-US" sz="4000" b="1" i="1" dirty="0" smtClean="0">
                <a:solidFill>
                  <a:srgbClr val="00B0F0"/>
                </a:solidFill>
              </a:rPr>
              <a:t>uide</a:t>
            </a:r>
            <a:r>
              <a:rPr lang="en-US" sz="4000" b="1" dirty="0" smtClean="0">
                <a:solidFill>
                  <a:srgbClr val="00B0F0"/>
                </a:solidFill>
              </a:rPr>
              <a:t> </a:t>
            </a:r>
            <a:r>
              <a:rPr lang="en-US" sz="4000" b="1" dirty="0"/>
              <a:t>students </a:t>
            </a:r>
            <a:r>
              <a:rPr lang="en-US" sz="4000" b="1" dirty="0" smtClean="0"/>
              <a:t>(vs. explicitly </a:t>
            </a:r>
            <a:r>
              <a:rPr lang="en-US" sz="4000" b="1" i="1" dirty="0" smtClean="0"/>
              <a:t>show)</a:t>
            </a:r>
            <a:r>
              <a:rPr lang="en-US" sz="4000" b="1" dirty="0" smtClean="0"/>
              <a:t>.</a:t>
            </a:r>
          </a:p>
          <a:p>
            <a:r>
              <a:rPr lang="en-US" sz="4000" b="1" dirty="0" smtClean="0"/>
              <a:t>3. Encourage and facilitate </a:t>
            </a:r>
            <a:r>
              <a:rPr lang="en-US" sz="4000" b="1" dirty="0" smtClean="0">
                <a:solidFill>
                  <a:srgbClr val="00B0F0"/>
                </a:solidFill>
              </a:rPr>
              <a:t>discourse</a:t>
            </a:r>
            <a:r>
              <a:rPr lang="en-US" sz="4000" b="1" dirty="0" smtClean="0"/>
              <a:t>.</a:t>
            </a:r>
          </a:p>
          <a:p>
            <a:pPr lvl="3"/>
            <a:r>
              <a:rPr lang="en-US" sz="3200" b="1" i="1" dirty="0"/>
              <a:t>Students</a:t>
            </a:r>
            <a:r>
              <a:rPr lang="en-US" sz="3200" b="1" dirty="0"/>
              <a:t> develop </a:t>
            </a:r>
            <a:r>
              <a:rPr lang="en-US" sz="3200" b="1" dirty="0" smtClean="0"/>
              <a:t>process</a:t>
            </a:r>
          </a:p>
          <a:p>
            <a:pPr lvl="3"/>
            <a:r>
              <a:rPr lang="en-US" sz="3200" b="1" i="1" dirty="0" smtClean="0"/>
              <a:t>Students</a:t>
            </a:r>
            <a:r>
              <a:rPr lang="en-US" sz="3200" b="1" dirty="0" smtClean="0"/>
              <a:t> identify key information</a:t>
            </a:r>
          </a:p>
          <a:p>
            <a:r>
              <a:rPr lang="en-US" sz="4000" b="1" dirty="0" smtClean="0"/>
              <a:t>4. </a:t>
            </a:r>
            <a:r>
              <a:rPr lang="en-US" sz="4000" b="1" dirty="0"/>
              <a:t>V</a:t>
            </a:r>
            <a:r>
              <a:rPr lang="en-US" sz="4000" b="1" dirty="0" smtClean="0"/>
              <a:t>alidate </a:t>
            </a:r>
            <a:r>
              <a:rPr lang="en-US" sz="4000" b="1" dirty="0" smtClean="0">
                <a:solidFill>
                  <a:srgbClr val="00B0F0"/>
                </a:solidFill>
              </a:rPr>
              <a:t>multiple methods </a:t>
            </a:r>
            <a:r>
              <a:rPr lang="en-US" sz="4000" b="1" dirty="0" smtClean="0"/>
              <a:t>and strategies.</a:t>
            </a:r>
          </a:p>
        </p:txBody>
      </p:sp>
      <p:sp>
        <p:nvSpPr>
          <p:cNvPr id="2" name="TextBox 1"/>
          <p:cNvSpPr txBox="1"/>
          <p:nvPr/>
        </p:nvSpPr>
        <p:spPr>
          <a:xfrm>
            <a:off x="1572563" y="412955"/>
            <a:ext cx="8858864" cy="1107996"/>
          </a:xfrm>
          <a:prstGeom prst="rect">
            <a:avLst/>
          </a:prstGeom>
          <a:noFill/>
        </p:spPr>
        <p:txBody>
          <a:bodyPr wrap="square" rtlCol="0">
            <a:spAutoFit/>
          </a:bodyPr>
          <a:lstStyle/>
          <a:p>
            <a:pPr algn="ctr"/>
            <a:r>
              <a:rPr lang="en-US" sz="6600" dirty="0" smtClean="0">
                <a:solidFill>
                  <a:srgbClr val="00B050"/>
                </a:solidFill>
              </a:rPr>
              <a:t>Key Takeaways</a:t>
            </a:r>
            <a:endParaRPr lang="en-US" sz="6600" dirty="0">
              <a:solidFill>
                <a:srgbClr val="00B050"/>
              </a:solidFill>
            </a:endParaRPr>
          </a:p>
        </p:txBody>
      </p:sp>
    </p:spTree>
    <p:extLst>
      <p:ext uri="{BB962C8B-B14F-4D97-AF65-F5344CB8AC3E}">
        <p14:creationId xmlns:p14="http://schemas.microsoft.com/office/powerpoint/2010/main" val="35318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7157" y="529235"/>
            <a:ext cx="10762780" cy="4739759"/>
          </a:xfrm>
          <a:prstGeom prst="rect">
            <a:avLst/>
          </a:prstGeom>
          <a:noFill/>
        </p:spPr>
        <p:txBody>
          <a:bodyPr wrap="square" rtlCol="0">
            <a:spAutoFit/>
          </a:bodyPr>
          <a:lstStyle/>
          <a:p>
            <a:r>
              <a:rPr lang="en-US" sz="5400" b="1" dirty="0" smtClean="0"/>
              <a:t>Some additional resources…</a:t>
            </a:r>
          </a:p>
          <a:p>
            <a:endParaRPr lang="en-US" sz="3200" b="1" dirty="0"/>
          </a:p>
          <a:p>
            <a:endParaRPr lang="en-US" sz="3200" b="1" dirty="0" smtClean="0">
              <a:solidFill>
                <a:srgbClr val="000090"/>
              </a:solidFill>
            </a:endParaRPr>
          </a:p>
          <a:p>
            <a:r>
              <a:rPr lang="en-US" sz="4400" b="1" dirty="0" err="1" smtClean="0">
                <a:solidFill>
                  <a:srgbClr val="000090"/>
                </a:solidFill>
              </a:rPr>
              <a:t>blog.mrmeyer.com</a:t>
            </a:r>
            <a:endParaRPr lang="en-US" sz="4400" b="1" dirty="0" smtClean="0">
              <a:solidFill>
                <a:srgbClr val="000090"/>
              </a:solidFill>
            </a:endParaRPr>
          </a:p>
          <a:p>
            <a:pPr marL="457200" indent="-457200">
              <a:buFont typeface="Arial"/>
              <a:buChar char="•"/>
            </a:pPr>
            <a:r>
              <a:rPr lang="en-US" sz="3200" b="1" dirty="0" smtClean="0"/>
              <a:t>3 Act Math</a:t>
            </a:r>
          </a:p>
          <a:p>
            <a:pPr marL="457200" indent="-457200">
              <a:buFont typeface="Arial"/>
              <a:buChar char="•"/>
            </a:pPr>
            <a:endParaRPr lang="en-US" sz="3200" b="1" dirty="0"/>
          </a:p>
          <a:p>
            <a:endParaRPr lang="en-US" sz="3200" b="1" dirty="0" smtClean="0"/>
          </a:p>
          <a:p>
            <a:r>
              <a:rPr lang="en-US" sz="4400" b="1" dirty="0" err="1" smtClean="0">
                <a:solidFill>
                  <a:srgbClr val="000090"/>
                </a:solidFill>
              </a:rPr>
              <a:t>www.mathalicious.com</a:t>
            </a:r>
            <a:endParaRPr lang="en-US" sz="4400" b="1" dirty="0" smtClean="0">
              <a:solidFill>
                <a:srgbClr val="000090"/>
              </a:solidFill>
            </a:endParaRPr>
          </a:p>
        </p:txBody>
      </p:sp>
    </p:spTree>
    <p:extLst>
      <p:ext uri="{BB962C8B-B14F-4D97-AF65-F5344CB8AC3E}">
        <p14:creationId xmlns:p14="http://schemas.microsoft.com/office/powerpoint/2010/main" val="333421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anim calcmode="lin" valueType="num">
                                      <p:cBhvr additive="base">
                                        <p:cTn id="7"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74400" cy="1336675"/>
          </a:xfrm>
        </p:spPr>
        <p:txBody>
          <a:bodyPr>
            <a:normAutofit/>
          </a:bodyPr>
          <a:lstStyle/>
          <a:p>
            <a:pPr algn="ctr">
              <a:lnSpc>
                <a:spcPct val="107000"/>
              </a:lnSpc>
              <a:spcAft>
                <a:spcPts val="800"/>
              </a:spcAft>
            </a:pPr>
            <a:r>
              <a:rPr lang="en-US" b="1" dirty="0">
                <a:solidFill>
                  <a:srgbClr val="000000"/>
                </a:solidFill>
                <a:latin typeface="Avenir Next Demi Bold"/>
                <a:cs typeface="Avenir Next Demi Bold"/>
              </a:rPr>
              <a:t>Motivation Components </a:t>
            </a:r>
            <a:r>
              <a:rPr lang="en-US" b="1" dirty="0" smtClean="0">
                <a:solidFill>
                  <a:srgbClr val="000000"/>
                </a:solidFill>
                <a:latin typeface="Avenir Next Demi Bold"/>
                <a:cs typeface="Avenir Next Demi Bold"/>
              </a:rPr>
              <a:t>- </a:t>
            </a:r>
            <a:r>
              <a:rPr lang="en-US" b="1" dirty="0">
                <a:solidFill>
                  <a:srgbClr val="000000"/>
                </a:solidFill>
                <a:latin typeface="+mn-lt"/>
                <a:cs typeface="Avenir Next Demi Bold"/>
              </a:rPr>
              <a:t>BRACE</a:t>
            </a:r>
          </a:p>
        </p:txBody>
      </p:sp>
      <p:pic>
        <p:nvPicPr>
          <p:cNvPr id="3" name="Picture 2" descr="Screen Shot 2016-09-27 at 12.16.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8" y="2741767"/>
            <a:ext cx="11658456" cy="2670373"/>
          </a:xfrm>
          <a:prstGeom prst="rect">
            <a:avLst/>
          </a:prstGeom>
        </p:spPr>
      </p:pic>
    </p:spTree>
    <p:extLst>
      <p:ext uri="{BB962C8B-B14F-4D97-AF65-F5344CB8AC3E}">
        <p14:creationId xmlns:p14="http://schemas.microsoft.com/office/powerpoint/2010/main" val="1748520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0783" y="5738610"/>
            <a:ext cx="9822425" cy="307777"/>
          </a:xfrm>
          <a:prstGeom prst="rect">
            <a:avLst/>
          </a:prstGeom>
          <a:noFill/>
        </p:spPr>
        <p:txBody>
          <a:bodyPr wrap="square" rtlCol="0">
            <a:spAutoFit/>
          </a:bodyPr>
          <a:lstStyle/>
          <a:p>
            <a:r>
              <a:rPr lang="en-US" sz="1400" dirty="0" smtClean="0"/>
              <a:t>From</a:t>
            </a:r>
            <a:r>
              <a:rPr lang="en-US" sz="1400" i="1" dirty="0" smtClean="0"/>
              <a:t> Math Class Needs a Makeover</a:t>
            </a:r>
            <a:r>
              <a:rPr lang="en-US" sz="1400" dirty="0" smtClean="0"/>
              <a:t>, TED Talk by Dan Meyer, 2010</a:t>
            </a:r>
            <a:endParaRPr lang="en-US" sz="1400" dirty="0"/>
          </a:p>
        </p:txBody>
      </p:sp>
      <p:sp>
        <p:nvSpPr>
          <p:cNvPr id="4" name="Content Placeholder 2"/>
          <p:cNvSpPr txBox="1">
            <a:spLocks/>
          </p:cNvSpPr>
          <p:nvPr/>
        </p:nvSpPr>
        <p:spPr>
          <a:xfrm>
            <a:off x="854808" y="1383618"/>
            <a:ext cx="10058400"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800" b="1" dirty="0" smtClean="0"/>
              <a:t>1. Lack of initiative.</a:t>
            </a:r>
          </a:p>
          <a:p>
            <a:r>
              <a:rPr lang="en-US" sz="4800" b="1" dirty="0" smtClean="0"/>
              <a:t>2. Lack of perseverance.</a:t>
            </a:r>
          </a:p>
          <a:p>
            <a:r>
              <a:rPr lang="en-US" sz="4800" b="1" dirty="0" smtClean="0"/>
              <a:t>3. Lack of retention.</a:t>
            </a:r>
          </a:p>
          <a:p>
            <a:r>
              <a:rPr lang="en-US" sz="4800" b="1" dirty="0" smtClean="0"/>
              <a:t>4. Aversion to word problems.</a:t>
            </a:r>
          </a:p>
          <a:p>
            <a:r>
              <a:rPr lang="en-US" sz="4800" b="1" dirty="0" smtClean="0"/>
              <a:t>5. Eagerness for formula.</a:t>
            </a:r>
          </a:p>
        </p:txBody>
      </p:sp>
      <p:sp>
        <p:nvSpPr>
          <p:cNvPr id="2" name="TextBox 1"/>
          <p:cNvSpPr txBox="1"/>
          <p:nvPr/>
        </p:nvSpPr>
        <p:spPr>
          <a:xfrm>
            <a:off x="1415248" y="386805"/>
            <a:ext cx="9675540" cy="830997"/>
          </a:xfrm>
          <a:prstGeom prst="rect">
            <a:avLst/>
          </a:prstGeom>
          <a:noFill/>
        </p:spPr>
        <p:txBody>
          <a:bodyPr wrap="square" rtlCol="0">
            <a:spAutoFit/>
          </a:bodyPr>
          <a:lstStyle/>
          <a:p>
            <a:r>
              <a:rPr lang="en-US" sz="4800" b="1" dirty="0" smtClean="0">
                <a:solidFill>
                  <a:srgbClr val="FF0000"/>
                </a:solidFill>
              </a:rPr>
              <a:t>Obstacles with Application Problems</a:t>
            </a:r>
            <a:endParaRPr lang="en-US" sz="4800" b="1" dirty="0">
              <a:solidFill>
                <a:srgbClr val="FF0000"/>
              </a:solidFill>
            </a:endParaRPr>
          </a:p>
        </p:txBody>
      </p:sp>
    </p:spTree>
    <p:extLst>
      <p:ext uri="{BB962C8B-B14F-4D97-AF65-F5344CB8AC3E}">
        <p14:creationId xmlns:p14="http://schemas.microsoft.com/office/powerpoint/2010/main" val="21321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71" y="902263"/>
            <a:ext cx="4626222" cy="4461368"/>
          </a:xfrm>
          <a:prstGeom prst="rect">
            <a:avLst/>
          </a:prstGeom>
        </p:spPr>
      </p:pic>
      <p:sp>
        <p:nvSpPr>
          <p:cNvPr id="3" name="TextBox 2"/>
          <p:cNvSpPr txBox="1"/>
          <p:nvPr/>
        </p:nvSpPr>
        <p:spPr>
          <a:xfrm>
            <a:off x="5796117" y="1725561"/>
            <a:ext cx="4660490" cy="1569660"/>
          </a:xfrm>
          <a:prstGeom prst="rect">
            <a:avLst/>
          </a:prstGeom>
          <a:noFill/>
        </p:spPr>
        <p:txBody>
          <a:bodyPr wrap="square" rtlCol="0">
            <a:spAutoFit/>
          </a:bodyPr>
          <a:lstStyle/>
          <a:p>
            <a:r>
              <a:rPr lang="en-US" sz="4800" dirty="0" smtClean="0"/>
              <a:t>Which one would you choose?</a:t>
            </a:r>
            <a:endParaRPr lang="en-US" sz="4800" dirty="0"/>
          </a:p>
        </p:txBody>
      </p:sp>
    </p:spTree>
    <p:extLst>
      <p:ext uri="{BB962C8B-B14F-4D97-AF65-F5344CB8AC3E}">
        <p14:creationId xmlns:p14="http://schemas.microsoft.com/office/powerpoint/2010/main" val="40167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students with an image or video</a:t>
            </a:r>
            <a:endParaRPr lang="en-US" dirty="0"/>
          </a:p>
        </p:txBody>
      </p:sp>
      <p:pic>
        <p:nvPicPr>
          <p:cNvPr id="4" name="95F5ED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75947" y="1882839"/>
            <a:ext cx="7151688" cy="4022725"/>
          </a:xfrm>
        </p:spPr>
      </p:pic>
      <p:sp>
        <p:nvSpPr>
          <p:cNvPr id="5" name="TextBox 4"/>
          <p:cNvSpPr txBox="1"/>
          <p:nvPr/>
        </p:nvSpPr>
        <p:spPr>
          <a:xfrm>
            <a:off x="9009888" y="2779776"/>
            <a:ext cx="2328672" cy="1569660"/>
          </a:xfrm>
          <a:prstGeom prst="rect">
            <a:avLst/>
          </a:prstGeom>
          <a:noFill/>
        </p:spPr>
        <p:txBody>
          <a:bodyPr wrap="square" rtlCol="0">
            <a:spAutoFit/>
          </a:bodyPr>
          <a:lstStyle/>
          <a:p>
            <a:r>
              <a:rPr lang="en-US" sz="3200" dirty="0"/>
              <a:t>t</a:t>
            </a:r>
            <a:r>
              <a:rPr lang="en-US" sz="3200" dirty="0" smtClean="0"/>
              <a:t>hat </a:t>
            </a:r>
            <a:r>
              <a:rPr lang="en-US" sz="3200" i="1" dirty="0" smtClean="0"/>
              <a:t>leads</a:t>
            </a:r>
            <a:r>
              <a:rPr lang="en-US" sz="3200" dirty="0" smtClean="0"/>
              <a:t> to a compelling question</a:t>
            </a:r>
            <a:endParaRPr lang="en-US" sz="3200" dirty="0"/>
          </a:p>
        </p:txBody>
      </p:sp>
    </p:spTree>
    <p:extLst>
      <p:ext uri="{BB962C8B-B14F-4D97-AF65-F5344CB8AC3E}">
        <p14:creationId xmlns:p14="http://schemas.microsoft.com/office/powerpoint/2010/main" val="5171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71" y="902263"/>
            <a:ext cx="4626222" cy="4461368"/>
          </a:xfrm>
          <a:prstGeom prst="rect">
            <a:avLst/>
          </a:prstGeom>
        </p:spPr>
      </p:pic>
      <p:sp>
        <p:nvSpPr>
          <p:cNvPr id="3" name="TextBox 2"/>
          <p:cNvSpPr txBox="1"/>
          <p:nvPr/>
        </p:nvSpPr>
        <p:spPr>
          <a:xfrm>
            <a:off x="5796117" y="1725561"/>
            <a:ext cx="4660490" cy="1569660"/>
          </a:xfrm>
          <a:prstGeom prst="rect">
            <a:avLst/>
          </a:prstGeom>
          <a:noFill/>
        </p:spPr>
        <p:txBody>
          <a:bodyPr wrap="square" rtlCol="0">
            <a:spAutoFit/>
          </a:bodyPr>
          <a:lstStyle/>
          <a:p>
            <a:r>
              <a:rPr lang="en-US" sz="4800" dirty="0" smtClean="0"/>
              <a:t>Which one would you choose?</a:t>
            </a:r>
            <a:endParaRPr lang="en-US" sz="4800" dirty="0"/>
          </a:p>
        </p:txBody>
      </p:sp>
    </p:spTree>
    <p:extLst>
      <p:ext uri="{BB962C8B-B14F-4D97-AF65-F5344CB8AC3E}">
        <p14:creationId xmlns:p14="http://schemas.microsoft.com/office/powerpoint/2010/main" val="299234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534994" y="743492"/>
            <a:ext cx="4552304" cy="4390084"/>
          </a:xfrm>
          <a:prstGeom prst="rect">
            <a:avLst/>
          </a:prstGeom>
        </p:spPr>
      </p:pic>
      <p:sp>
        <p:nvSpPr>
          <p:cNvPr id="5" name="Content Placeholder 4"/>
          <p:cNvSpPr>
            <a:spLocks noGrp="1"/>
          </p:cNvSpPr>
          <p:nvPr>
            <p:ph idx="1"/>
          </p:nvPr>
        </p:nvSpPr>
        <p:spPr>
          <a:xfrm>
            <a:off x="2349551" y="1828093"/>
            <a:ext cx="10058400" cy="4023360"/>
          </a:xfrm>
        </p:spPr>
        <p:txBody>
          <a:bodyPr>
            <a:noAutofit/>
          </a:bodyPr>
          <a:lstStyle/>
          <a:p>
            <a:pPr>
              <a:lnSpc>
                <a:spcPct val="120000"/>
              </a:lnSpc>
              <a:buFont typeface="Arial"/>
              <a:buChar char="•"/>
            </a:pPr>
            <a:r>
              <a:rPr lang="en-US" sz="4800" dirty="0" smtClean="0">
                <a:cs typeface="Avenir Next Demi Bold"/>
              </a:rPr>
              <a:t>What is this problem </a:t>
            </a:r>
            <a:r>
              <a:rPr lang="en-US" sz="4800" i="1" dirty="0" smtClean="0">
                <a:cs typeface="Avenir Next Demi Bold"/>
              </a:rPr>
              <a:t>really</a:t>
            </a:r>
            <a:r>
              <a:rPr lang="en-US" sz="4800" dirty="0" smtClean="0">
                <a:cs typeface="Avenir Next Demi Bold"/>
              </a:rPr>
              <a:t> asking?</a:t>
            </a:r>
          </a:p>
          <a:p>
            <a:pPr>
              <a:lnSpc>
                <a:spcPct val="120000"/>
              </a:lnSpc>
              <a:buFont typeface="Arial"/>
              <a:buChar char="•"/>
            </a:pPr>
            <a:r>
              <a:rPr lang="en-US" sz="4800" b="1" dirty="0" smtClean="0">
                <a:solidFill>
                  <a:srgbClr val="000090"/>
                </a:solidFill>
                <a:cs typeface="Avenir Next Demi Bold"/>
              </a:rPr>
              <a:t>How</a:t>
            </a:r>
            <a:r>
              <a:rPr lang="en-US" sz="4800" dirty="0" smtClean="0">
                <a:solidFill>
                  <a:srgbClr val="000090"/>
                </a:solidFill>
                <a:cs typeface="Avenir Next Demi Bold"/>
              </a:rPr>
              <a:t> </a:t>
            </a:r>
            <a:r>
              <a:rPr lang="en-US" sz="4800" dirty="0" smtClean="0">
                <a:cs typeface="Avenir Next Demi Bold"/>
              </a:rPr>
              <a:t>would I figure this out?</a:t>
            </a:r>
          </a:p>
          <a:p>
            <a:pPr>
              <a:lnSpc>
                <a:spcPct val="120000"/>
              </a:lnSpc>
              <a:buFont typeface="Arial"/>
              <a:buChar char="•"/>
            </a:pPr>
            <a:r>
              <a:rPr lang="en-US" sz="4800" dirty="0" smtClean="0">
                <a:cs typeface="Avenir Next Demi Bold"/>
              </a:rPr>
              <a:t>What </a:t>
            </a:r>
            <a:r>
              <a:rPr lang="en-US" sz="4800" b="1" dirty="0" smtClean="0">
                <a:solidFill>
                  <a:srgbClr val="000090"/>
                </a:solidFill>
                <a:cs typeface="Avenir Next Demi Bold"/>
              </a:rPr>
              <a:t>information</a:t>
            </a:r>
            <a:r>
              <a:rPr lang="en-US" sz="4800" dirty="0" smtClean="0">
                <a:cs typeface="Avenir Next Demi Bold"/>
              </a:rPr>
              <a:t> do I need to know?</a:t>
            </a:r>
          </a:p>
          <a:p>
            <a:pPr>
              <a:lnSpc>
                <a:spcPct val="120000"/>
              </a:lnSpc>
              <a:buFont typeface="Arial"/>
              <a:buChar char="•"/>
            </a:pPr>
            <a:r>
              <a:rPr lang="en-US" sz="4800" dirty="0" smtClean="0">
                <a:cs typeface="Avenir Next Demi Bold"/>
              </a:rPr>
              <a:t>How do I get the information I need?</a:t>
            </a:r>
            <a:endParaRPr lang="en-US" sz="4800" dirty="0">
              <a:cs typeface="Avenir Next Demi Bold"/>
            </a:endParaRPr>
          </a:p>
        </p:txBody>
      </p:sp>
    </p:spTree>
    <p:extLst>
      <p:ext uri="{BB962C8B-B14F-4D97-AF65-F5344CB8AC3E}">
        <p14:creationId xmlns:p14="http://schemas.microsoft.com/office/powerpoint/2010/main" val="344286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d problem 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68868" y="-730575"/>
            <a:ext cx="6068662" cy="7853563"/>
          </a:xfrm>
          <a:prstGeom prst="rect">
            <a:avLst/>
          </a:prstGeom>
        </p:spPr>
      </p:pic>
    </p:spTree>
    <p:extLst>
      <p:ext uri="{BB962C8B-B14F-4D97-AF65-F5344CB8AC3E}">
        <p14:creationId xmlns:p14="http://schemas.microsoft.com/office/powerpoint/2010/main" val="44849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06363953"/>
              </p:ext>
            </p:extLst>
          </p:nvPr>
        </p:nvGraphicFramePr>
        <p:xfrm>
          <a:off x="3598607" y="137278"/>
          <a:ext cx="7927002" cy="6125411"/>
        </p:xfrm>
        <a:graphic>
          <a:graphicData uri="http://schemas.openxmlformats.org/presentationml/2006/ole">
            <mc:AlternateContent xmlns:mc="http://schemas.openxmlformats.org/markup-compatibility/2006">
              <mc:Choice xmlns:v="urn:schemas-microsoft-com:vml" Requires="v">
                <p:oleObj spid="_x0000_s1050" name="Acrobat Document" r:id="rId4" imgW="7543732" imgH="5829300" progId="AcroExch.Document.7">
                  <p:embed/>
                </p:oleObj>
              </mc:Choice>
              <mc:Fallback>
                <p:oleObj name="Acrobat Document" r:id="rId4" imgW="7543732" imgH="5829300" progId="AcroExch.Document.7">
                  <p:embed/>
                  <p:pic>
                    <p:nvPicPr>
                      <p:cNvPr id="0" name=""/>
                      <p:cNvPicPr/>
                      <p:nvPr/>
                    </p:nvPicPr>
                    <p:blipFill>
                      <a:blip r:embed="rId5"/>
                      <a:stretch>
                        <a:fillRect/>
                      </a:stretch>
                    </p:blipFill>
                    <p:spPr>
                      <a:xfrm>
                        <a:off x="3598607" y="137278"/>
                        <a:ext cx="7927002" cy="6125411"/>
                      </a:xfrm>
                      <a:prstGeom prst="rect">
                        <a:avLst/>
                      </a:prstGeom>
                    </p:spPr>
                  </p:pic>
                </p:oleObj>
              </mc:Fallback>
            </mc:AlternateContent>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498" y="695850"/>
            <a:ext cx="2806230" cy="185294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608" y="1622323"/>
            <a:ext cx="3009186" cy="290195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0620" y="4524278"/>
            <a:ext cx="2497393" cy="104211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2533" y="3742478"/>
            <a:ext cx="2674499" cy="1311923"/>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4098" y="2204409"/>
            <a:ext cx="1662380" cy="119557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3011" y="778078"/>
            <a:ext cx="2502968" cy="2092941"/>
          </a:xfrm>
          <a:prstGeom prst="rect">
            <a:avLst/>
          </a:prstGeom>
        </p:spPr>
      </p:pic>
      <p:sp>
        <p:nvSpPr>
          <p:cNvPr id="10" name="TextBox 9"/>
          <p:cNvSpPr txBox="1"/>
          <p:nvPr/>
        </p:nvSpPr>
        <p:spPr>
          <a:xfrm>
            <a:off x="240892" y="636483"/>
            <a:ext cx="2743200" cy="954107"/>
          </a:xfrm>
          <a:prstGeom prst="rect">
            <a:avLst/>
          </a:prstGeom>
          <a:noFill/>
        </p:spPr>
        <p:txBody>
          <a:bodyPr wrap="square" rtlCol="0">
            <a:spAutoFit/>
          </a:bodyPr>
          <a:lstStyle/>
          <a:p>
            <a:r>
              <a:rPr lang="en-US" sz="2800" dirty="0" smtClean="0"/>
              <a:t>Which would you choose?</a:t>
            </a:r>
            <a:endParaRPr lang="en-US" sz="2800" dirty="0"/>
          </a:p>
        </p:txBody>
      </p:sp>
    </p:spTree>
    <p:extLst>
      <p:ext uri="{BB962C8B-B14F-4D97-AF65-F5344CB8AC3E}">
        <p14:creationId xmlns:p14="http://schemas.microsoft.com/office/powerpoint/2010/main" val="9752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405</TotalTime>
  <Words>713</Words>
  <Application>Microsoft Office PowerPoint</Application>
  <PresentationFormat>Widescreen</PresentationFormat>
  <Paragraphs>92</Paragraphs>
  <Slides>19</Slides>
  <Notes>18</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Avenir Next Demi Bold</vt:lpstr>
      <vt:lpstr>Calibri</vt:lpstr>
      <vt:lpstr>Calibri Light</vt:lpstr>
      <vt:lpstr>Retrospect</vt:lpstr>
      <vt:lpstr>Acrobat Document</vt:lpstr>
      <vt:lpstr>Teaching  Authentic Problem Solving</vt:lpstr>
      <vt:lpstr>Motivation Components - BRACE</vt:lpstr>
      <vt:lpstr>PowerPoint Presentation</vt:lpstr>
      <vt:lpstr>PowerPoint Presentation</vt:lpstr>
      <vt:lpstr>Present students with an image or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Authentic Problem Solving</dc:title>
  <dc:creator>Tristan Hann</dc:creator>
  <cp:lastModifiedBy>Martha Mac Iver</cp:lastModifiedBy>
  <cp:revision>32</cp:revision>
  <cp:lastPrinted>2016-03-01T16:37:29Z</cp:lastPrinted>
  <dcterms:created xsi:type="dcterms:W3CDTF">2016-02-26T15:31:54Z</dcterms:created>
  <dcterms:modified xsi:type="dcterms:W3CDTF">2016-10-03T13:15:56Z</dcterms:modified>
</cp:coreProperties>
</file>