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90" r:id="rId4"/>
    <p:sldId id="303" r:id="rId5"/>
    <p:sldId id="297" r:id="rId6"/>
    <p:sldId id="274" r:id="rId7"/>
    <p:sldId id="298" r:id="rId8"/>
    <p:sldId id="302" r:id="rId9"/>
    <p:sldId id="299" r:id="rId10"/>
    <p:sldId id="300" r:id="rId11"/>
    <p:sldId id="301" r:id="rId12"/>
    <p:sldId id="282" r:id="rId13"/>
    <p:sldId id="284" r:id="rId14"/>
    <p:sldId id="283" r:id="rId15"/>
    <p:sldId id="285" r:id="rId16"/>
    <p:sldId id="278" r:id="rId17"/>
    <p:sldId id="294" r:id="rId18"/>
    <p:sldId id="292" r:id="rId19"/>
    <p:sldId id="286" r:id="rId2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558" autoAdjust="0"/>
  </p:normalViewPr>
  <p:slideViewPr>
    <p:cSldViewPr snapToGrid="0">
      <p:cViewPr varScale="1">
        <p:scale>
          <a:sx n="40" d="100"/>
          <a:sy n="40" d="100"/>
        </p:scale>
        <p:origin x="48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27939-0523-4C05-A84D-A25AAD160A00}" type="doc">
      <dgm:prSet loTypeId="urn:microsoft.com/office/officeart/2009/3/layout/SubStep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9D6CF5-EAAC-4259-B2F4-A9FF29628C60}">
      <dgm:prSet custT="1"/>
      <dgm:spPr>
        <a:solidFill>
          <a:srgbClr val="4472C4"/>
        </a:solidFill>
      </dgm:spPr>
      <dgm:t>
        <a:bodyPr anchor="t"/>
        <a:lstStyle/>
        <a:p>
          <a:pPr rtl="0"/>
          <a:r>
            <a:rPr lang="en-US" sz="1600" dirty="0" smtClean="0"/>
            <a:t/>
          </a:r>
          <a:br>
            <a:rPr lang="en-US" sz="1600" dirty="0" smtClean="0"/>
          </a:br>
          <a:r>
            <a:rPr lang="en-US" sz="3600" dirty="0" smtClean="0"/>
            <a:t>B</a:t>
          </a:r>
        </a:p>
        <a:p>
          <a:pPr rtl="0"/>
          <a:r>
            <a:rPr lang="en-US" sz="3200" dirty="0" smtClean="0"/>
            <a:t>Belonging</a:t>
          </a:r>
          <a:endParaRPr lang="en-US" sz="3200" dirty="0"/>
        </a:p>
      </dgm:t>
    </dgm:pt>
    <dgm:pt modelId="{A15D7F75-2118-4FBC-A1E2-4F8AE766E88D}" type="parTrans" cxnId="{BBA7113D-A40D-47D9-9BEA-AF0858517499}">
      <dgm:prSet/>
      <dgm:spPr/>
      <dgm:t>
        <a:bodyPr/>
        <a:lstStyle/>
        <a:p>
          <a:endParaRPr lang="en-US"/>
        </a:p>
      </dgm:t>
    </dgm:pt>
    <dgm:pt modelId="{E613900B-A9D5-49E8-8033-A7FD043387F5}" type="sibTrans" cxnId="{BBA7113D-A40D-47D9-9BEA-AF0858517499}">
      <dgm:prSet/>
      <dgm:spPr/>
      <dgm:t>
        <a:bodyPr/>
        <a:lstStyle/>
        <a:p>
          <a:endParaRPr lang="en-US"/>
        </a:p>
      </dgm:t>
    </dgm:pt>
    <dgm:pt modelId="{CEB26545-E8DD-4A6B-BC8A-513171F2B057}">
      <dgm:prSet custT="1"/>
      <dgm:spPr>
        <a:solidFill>
          <a:srgbClr val="70AD47"/>
        </a:solidFill>
      </dgm:spPr>
      <dgm:t>
        <a:bodyPr anchor="t"/>
        <a:lstStyle/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1600" dirty="0" smtClean="0"/>
            <a:t/>
          </a:r>
          <a:br>
            <a:rPr lang="en-US" sz="1600" dirty="0" smtClean="0"/>
          </a:br>
          <a:r>
            <a:rPr lang="en-US" sz="3600" dirty="0" smtClean="0"/>
            <a:t>R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800" dirty="0" smtClean="0"/>
            <a:t>Relevance</a:t>
          </a: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en-US" sz="2800" dirty="0" smtClean="0"/>
            <a:t>(Purpose)</a:t>
          </a:r>
          <a:endParaRPr lang="en-US" sz="2800" dirty="0"/>
        </a:p>
      </dgm:t>
    </dgm:pt>
    <dgm:pt modelId="{6B3BCBC1-1F60-48FD-8B12-CF2D1DE935A7}" type="parTrans" cxnId="{59E78147-6E8F-4487-B01F-4D16B576117B}">
      <dgm:prSet/>
      <dgm:spPr/>
      <dgm:t>
        <a:bodyPr/>
        <a:lstStyle/>
        <a:p>
          <a:endParaRPr lang="en-US"/>
        </a:p>
      </dgm:t>
    </dgm:pt>
    <dgm:pt modelId="{2A57FED6-81E2-4C61-86DB-6CABAABC0CB7}" type="sibTrans" cxnId="{59E78147-6E8F-4487-B01F-4D16B576117B}">
      <dgm:prSet/>
      <dgm:spPr/>
      <dgm:t>
        <a:bodyPr/>
        <a:lstStyle/>
        <a:p>
          <a:endParaRPr lang="en-US"/>
        </a:p>
      </dgm:t>
    </dgm:pt>
    <dgm:pt modelId="{372786F3-180D-4583-9AB4-0BDA719DD8DC}">
      <dgm:prSet custT="1"/>
      <dgm:spPr>
        <a:solidFill>
          <a:srgbClr val="FFC033"/>
        </a:solidFill>
      </dgm:spPr>
      <dgm:t>
        <a:bodyPr anchor="t"/>
        <a:lstStyle/>
        <a:p>
          <a:pPr rtl="0"/>
          <a:r>
            <a:rPr lang="en-US" sz="1600" dirty="0" smtClean="0"/>
            <a:t/>
          </a:r>
          <a:br>
            <a:rPr lang="en-US" sz="1600" dirty="0" smtClean="0"/>
          </a:br>
          <a:r>
            <a:rPr lang="en-US" sz="3600" dirty="0" smtClean="0"/>
            <a:t>A</a:t>
          </a:r>
        </a:p>
        <a:p>
          <a:pPr rtl="0"/>
          <a:r>
            <a:rPr lang="en-US" sz="2800" dirty="0" smtClean="0"/>
            <a:t>Autonomy</a:t>
          </a:r>
          <a:endParaRPr lang="en-US" sz="2800" dirty="0"/>
        </a:p>
      </dgm:t>
    </dgm:pt>
    <dgm:pt modelId="{2FD86AFE-1356-449A-BFCF-DB9E655495B0}" type="parTrans" cxnId="{FA994038-2AE7-47EE-93F3-5C7CB7C3BDEE}">
      <dgm:prSet/>
      <dgm:spPr/>
      <dgm:t>
        <a:bodyPr/>
        <a:lstStyle/>
        <a:p>
          <a:endParaRPr lang="en-US"/>
        </a:p>
      </dgm:t>
    </dgm:pt>
    <dgm:pt modelId="{07FA162C-E05C-4EF4-BED2-F9D462AFDFCB}" type="sibTrans" cxnId="{FA994038-2AE7-47EE-93F3-5C7CB7C3BDEE}">
      <dgm:prSet/>
      <dgm:spPr/>
      <dgm:t>
        <a:bodyPr/>
        <a:lstStyle/>
        <a:p>
          <a:endParaRPr lang="en-US"/>
        </a:p>
      </dgm:t>
    </dgm:pt>
    <dgm:pt modelId="{B41336F3-23AF-4594-92CA-9EFD00315307}">
      <dgm:prSet custT="1"/>
      <dgm:spPr>
        <a:solidFill>
          <a:srgbClr val="C00000"/>
        </a:solidFill>
      </dgm:spPr>
      <dgm:t>
        <a:bodyPr anchor="t"/>
        <a:lstStyle/>
        <a:p>
          <a:pPr rtl="0">
            <a:spcBef>
              <a:spcPts val="2400"/>
            </a:spcBef>
          </a:pPr>
          <a:r>
            <a:rPr lang="en-US" sz="1600" dirty="0" smtClean="0"/>
            <a:t/>
          </a:r>
          <a:br>
            <a:rPr lang="en-US" sz="1600" dirty="0" smtClean="0"/>
          </a:br>
          <a:r>
            <a:rPr lang="en-US" sz="3600" dirty="0" smtClean="0"/>
            <a:t>C</a:t>
          </a:r>
        </a:p>
        <a:p>
          <a:pPr rtl="0">
            <a:spcBef>
              <a:spcPts val="1200"/>
            </a:spcBef>
          </a:pPr>
          <a:r>
            <a:rPr lang="en-US" sz="2500" dirty="0" smtClean="0"/>
            <a:t>Competence</a:t>
          </a:r>
        </a:p>
        <a:p>
          <a:pPr rtl="0">
            <a:spcBef>
              <a:spcPts val="1200"/>
            </a:spcBef>
          </a:pPr>
          <a:r>
            <a:rPr lang="en-US" sz="2500" dirty="0" smtClean="0"/>
            <a:t>(Mastery)</a:t>
          </a:r>
          <a:endParaRPr lang="en-US" sz="2500" dirty="0"/>
        </a:p>
      </dgm:t>
    </dgm:pt>
    <dgm:pt modelId="{0EE8C201-A7F3-473C-9900-66B9DFB2B895}" type="parTrans" cxnId="{90390E1B-75FE-4D34-A1BE-2E93558973CF}">
      <dgm:prSet/>
      <dgm:spPr/>
      <dgm:t>
        <a:bodyPr/>
        <a:lstStyle/>
        <a:p>
          <a:endParaRPr lang="en-US"/>
        </a:p>
      </dgm:t>
    </dgm:pt>
    <dgm:pt modelId="{E4A57E03-3013-4CE7-BB1B-66AF3E2A27FA}" type="sibTrans" cxnId="{90390E1B-75FE-4D34-A1BE-2E93558973CF}">
      <dgm:prSet/>
      <dgm:spPr/>
      <dgm:t>
        <a:bodyPr/>
        <a:lstStyle/>
        <a:p>
          <a:endParaRPr lang="en-US"/>
        </a:p>
      </dgm:t>
    </dgm:pt>
    <dgm:pt modelId="{38B5909F-C428-4BBB-AB23-DF315BCA9C08}">
      <dgm:prSet custT="1"/>
      <dgm:spPr>
        <a:solidFill>
          <a:srgbClr val="7030A0"/>
        </a:solidFill>
      </dgm:spPr>
      <dgm:t>
        <a:bodyPr anchor="t"/>
        <a:lstStyle/>
        <a:p>
          <a:pPr rtl="0"/>
          <a:r>
            <a:rPr lang="en-US" sz="1600" dirty="0" smtClean="0"/>
            <a:t/>
          </a:r>
          <a:br>
            <a:rPr lang="en-US" sz="1600" dirty="0" smtClean="0"/>
          </a:br>
          <a:r>
            <a:rPr lang="en-US" sz="3500" dirty="0" smtClean="0"/>
            <a:t>E</a:t>
          </a:r>
        </a:p>
        <a:p>
          <a:pPr rtl="0"/>
          <a:r>
            <a:rPr lang="en-US" sz="2400" dirty="0" smtClean="0"/>
            <a:t>Engaging</a:t>
          </a:r>
        </a:p>
        <a:p>
          <a:pPr rtl="0"/>
          <a:r>
            <a:rPr lang="en-US" sz="2400" dirty="0" smtClean="0"/>
            <a:t>Interest</a:t>
          </a:r>
          <a:endParaRPr lang="en-US" sz="2400" dirty="0"/>
        </a:p>
      </dgm:t>
    </dgm:pt>
    <dgm:pt modelId="{2184DBFB-F2F2-4E2C-B8BF-4151F0CD587C}" type="parTrans" cxnId="{8A3C9EEB-DF3C-42B5-9EA7-8CD22146C4B5}">
      <dgm:prSet/>
      <dgm:spPr/>
      <dgm:t>
        <a:bodyPr/>
        <a:lstStyle/>
        <a:p>
          <a:endParaRPr lang="en-US"/>
        </a:p>
      </dgm:t>
    </dgm:pt>
    <dgm:pt modelId="{51E83FD0-742E-4D39-9E52-164B19FD17D7}" type="sibTrans" cxnId="{8A3C9EEB-DF3C-42B5-9EA7-8CD22146C4B5}">
      <dgm:prSet/>
      <dgm:spPr/>
      <dgm:t>
        <a:bodyPr/>
        <a:lstStyle/>
        <a:p>
          <a:endParaRPr lang="en-US"/>
        </a:p>
      </dgm:t>
    </dgm:pt>
    <dgm:pt modelId="{FFE4D471-9C15-4118-8431-0333968A4368}" type="pres">
      <dgm:prSet presAssocID="{11727939-0523-4C05-A84D-A25AAD160A00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75C889F-349E-49EA-9519-78C0B8A17881}" type="pres">
      <dgm:prSet presAssocID="{CE9D6CF5-EAAC-4259-B2F4-A9FF29628C60}" presName="parTx1" presStyleLbl="node1" presStyleIdx="0" presStyleCnt="5" custLinFactNeighborX="-2103" custLinFactNeighborY="-701"/>
      <dgm:spPr/>
      <dgm:t>
        <a:bodyPr/>
        <a:lstStyle/>
        <a:p>
          <a:endParaRPr lang="en-US"/>
        </a:p>
      </dgm:t>
    </dgm:pt>
    <dgm:pt modelId="{CF97191F-2CA6-4111-8ADE-9F290A091690}" type="pres">
      <dgm:prSet presAssocID="{CEB26545-E8DD-4A6B-BC8A-513171F2B057}" presName="parTx2" presStyleLbl="node1" presStyleIdx="1" presStyleCnt="5"/>
      <dgm:spPr/>
      <dgm:t>
        <a:bodyPr/>
        <a:lstStyle/>
        <a:p>
          <a:endParaRPr lang="en-US"/>
        </a:p>
      </dgm:t>
    </dgm:pt>
    <dgm:pt modelId="{CE9C5679-96F3-475B-9CF9-FBCF87C4E621}" type="pres">
      <dgm:prSet presAssocID="{372786F3-180D-4583-9AB4-0BDA719DD8DC}" presName="parTx3" presStyleLbl="node1" presStyleIdx="2" presStyleCnt="5"/>
      <dgm:spPr/>
      <dgm:t>
        <a:bodyPr/>
        <a:lstStyle/>
        <a:p>
          <a:endParaRPr lang="en-US"/>
        </a:p>
      </dgm:t>
    </dgm:pt>
    <dgm:pt modelId="{0AF94747-C77C-478A-B9A5-BA32DE0C6517}" type="pres">
      <dgm:prSet presAssocID="{B41336F3-23AF-4594-92CA-9EFD00315307}" presName="parTx4" presStyleLbl="node1" presStyleIdx="3" presStyleCnt="5"/>
      <dgm:spPr/>
      <dgm:t>
        <a:bodyPr/>
        <a:lstStyle/>
        <a:p>
          <a:endParaRPr lang="en-US"/>
        </a:p>
      </dgm:t>
    </dgm:pt>
    <dgm:pt modelId="{F0CE7646-6997-497B-8298-A297B68AA9A0}" type="pres">
      <dgm:prSet presAssocID="{38B5909F-C428-4BBB-AB23-DF315BCA9C08}" presName="parTx5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A3C9EEB-DF3C-42B5-9EA7-8CD22146C4B5}" srcId="{11727939-0523-4C05-A84D-A25AAD160A00}" destId="{38B5909F-C428-4BBB-AB23-DF315BCA9C08}" srcOrd="4" destOrd="0" parTransId="{2184DBFB-F2F2-4E2C-B8BF-4151F0CD587C}" sibTransId="{51E83FD0-742E-4D39-9E52-164B19FD17D7}"/>
    <dgm:cxn modelId="{FA994038-2AE7-47EE-93F3-5C7CB7C3BDEE}" srcId="{11727939-0523-4C05-A84D-A25AAD160A00}" destId="{372786F3-180D-4583-9AB4-0BDA719DD8DC}" srcOrd="2" destOrd="0" parTransId="{2FD86AFE-1356-449A-BFCF-DB9E655495B0}" sibTransId="{07FA162C-E05C-4EF4-BED2-F9D462AFDFCB}"/>
    <dgm:cxn modelId="{1B01407F-3820-4509-A73C-A381255E9F2A}" type="presOf" srcId="{38B5909F-C428-4BBB-AB23-DF315BCA9C08}" destId="{F0CE7646-6997-497B-8298-A297B68AA9A0}" srcOrd="0" destOrd="0" presId="urn:microsoft.com/office/officeart/2009/3/layout/SubStepProcess"/>
    <dgm:cxn modelId="{BBA7113D-A40D-47D9-9BEA-AF0858517499}" srcId="{11727939-0523-4C05-A84D-A25AAD160A00}" destId="{CE9D6CF5-EAAC-4259-B2F4-A9FF29628C60}" srcOrd="0" destOrd="0" parTransId="{A15D7F75-2118-4FBC-A1E2-4F8AE766E88D}" sibTransId="{E613900B-A9D5-49E8-8033-A7FD043387F5}"/>
    <dgm:cxn modelId="{90390E1B-75FE-4D34-A1BE-2E93558973CF}" srcId="{11727939-0523-4C05-A84D-A25AAD160A00}" destId="{B41336F3-23AF-4594-92CA-9EFD00315307}" srcOrd="3" destOrd="0" parTransId="{0EE8C201-A7F3-473C-9900-66B9DFB2B895}" sibTransId="{E4A57E03-3013-4CE7-BB1B-66AF3E2A27FA}"/>
    <dgm:cxn modelId="{5F3F2F6D-9861-440B-846A-3164E69E7BD2}" type="presOf" srcId="{B41336F3-23AF-4594-92CA-9EFD00315307}" destId="{0AF94747-C77C-478A-B9A5-BA32DE0C6517}" srcOrd="0" destOrd="0" presId="urn:microsoft.com/office/officeart/2009/3/layout/SubStepProcess"/>
    <dgm:cxn modelId="{59E78147-6E8F-4487-B01F-4D16B576117B}" srcId="{11727939-0523-4C05-A84D-A25AAD160A00}" destId="{CEB26545-E8DD-4A6B-BC8A-513171F2B057}" srcOrd="1" destOrd="0" parTransId="{6B3BCBC1-1F60-48FD-8B12-CF2D1DE935A7}" sibTransId="{2A57FED6-81E2-4C61-86DB-6CABAABC0CB7}"/>
    <dgm:cxn modelId="{F8159C07-2343-4D98-A6AF-558435B1BAED}" type="presOf" srcId="{CE9D6CF5-EAAC-4259-B2F4-A9FF29628C60}" destId="{175C889F-349E-49EA-9519-78C0B8A17881}" srcOrd="0" destOrd="0" presId="urn:microsoft.com/office/officeart/2009/3/layout/SubStepProcess"/>
    <dgm:cxn modelId="{2E1519F2-507B-4DD2-978B-61159B074C8B}" type="presOf" srcId="{11727939-0523-4C05-A84D-A25AAD160A00}" destId="{FFE4D471-9C15-4118-8431-0333968A4368}" srcOrd="0" destOrd="0" presId="urn:microsoft.com/office/officeart/2009/3/layout/SubStepProcess"/>
    <dgm:cxn modelId="{AB95A416-86DF-42C7-9A77-F047945DCEAA}" type="presOf" srcId="{372786F3-180D-4583-9AB4-0BDA719DD8DC}" destId="{CE9C5679-96F3-475B-9CF9-FBCF87C4E621}" srcOrd="0" destOrd="0" presId="urn:microsoft.com/office/officeart/2009/3/layout/SubStepProcess"/>
    <dgm:cxn modelId="{83141F27-86F9-4382-B4AD-F457A8ECEF24}" type="presOf" srcId="{CEB26545-E8DD-4A6B-BC8A-513171F2B057}" destId="{CF97191F-2CA6-4111-8ADE-9F290A091690}" srcOrd="0" destOrd="0" presId="urn:microsoft.com/office/officeart/2009/3/layout/SubStepProcess"/>
    <dgm:cxn modelId="{60398ACB-430E-4927-880F-90352A91AF8E}" type="presParOf" srcId="{FFE4D471-9C15-4118-8431-0333968A4368}" destId="{175C889F-349E-49EA-9519-78C0B8A17881}" srcOrd="0" destOrd="0" presId="urn:microsoft.com/office/officeart/2009/3/layout/SubStepProcess"/>
    <dgm:cxn modelId="{B2ACEA29-8761-4084-9E46-CD13F314FD79}" type="presParOf" srcId="{FFE4D471-9C15-4118-8431-0333968A4368}" destId="{CF97191F-2CA6-4111-8ADE-9F290A091690}" srcOrd="1" destOrd="0" presId="urn:microsoft.com/office/officeart/2009/3/layout/SubStepProcess"/>
    <dgm:cxn modelId="{FB421086-55CD-49C6-A35F-F64951B475B3}" type="presParOf" srcId="{FFE4D471-9C15-4118-8431-0333968A4368}" destId="{CE9C5679-96F3-475B-9CF9-FBCF87C4E621}" srcOrd="2" destOrd="0" presId="urn:microsoft.com/office/officeart/2009/3/layout/SubStepProcess"/>
    <dgm:cxn modelId="{71C1FAD9-F12E-4FF0-BD29-847525AF56D7}" type="presParOf" srcId="{FFE4D471-9C15-4118-8431-0333968A4368}" destId="{0AF94747-C77C-478A-B9A5-BA32DE0C6517}" srcOrd="3" destOrd="0" presId="urn:microsoft.com/office/officeart/2009/3/layout/SubStepProcess"/>
    <dgm:cxn modelId="{3412BF0A-DE08-4D0B-9DF8-F412A139DB6E}" type="presParOf" srcId="{FFE4D471-9C15-4118-8431-0333968A4368}" destId="{F0CE7646-6997-497B-8298-A297B68AA9A0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C889F-349E-49EA-9519-78C0B8A17881}">
      <dsp:nvSpPr>
        <dsp:cNvPr id="0" name=""/>
        <dsp:cNvSpPr/>
      </dsp:nvSpPr>
      <dsp:spPr>
        <a:xfrm>
          <a:off x="0" y="1056400"/>
          <a:ext cx="2329699" cy="2329699"/>
        </a:xfrm>
        <a:prstGeom prst="ellipse">
          <a:avLst/>
        </a:prstGeom>
        <a:solidFill>
          <a:srgbClr val="4472C4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3600" kern="1200" dirty="0" smtClean="0"/>
            <a:t>B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Belonging</a:t>
          </a:r>
          <a:endParaRPr lang="en-US" sz="3200" kern="1200" dirty="0"/>
        </a:p>
      </dsp:txBody>
      <dsp:txXfrm>
        <a:off x="341177" y="1397577"/>
        <a:ext cx="1647345" cy="1647345"/>
      </dsp:txXfrm>
    </dsp:sp>
    <dsp:sp modelId="{CF97191F-2CA6-4111-8ADE-9F290A091690}">
      <dsp:nvSpPr>
        <dsp:cNvPr id="0" name=""/>
        <dsp:cNvSpPr/>
      </dsp:nvSpPr>
      <dsp:spPr>
        <a:xfrm>
          <a:off x="2331121" y="1072731"/>
          <a:ext cx="2329699" cy="2329699"/>
        </a:xfrm>
        <a:prstGeom prst="ellipse">
          <a:avLst/>
        </a:prstGeom>
        <a:solidFill>
          <a:srgbClr val="70AD47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3600" kern="1200" dirty="0" smtClean="0"/>
            <a:t>R</a:t>
          </a:r>
        </a:p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smtClean="0"/>
            <a:t>Relevance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(Purpose)</a:t>
          </a:r>
          <a:endParaRPr lang="en-US" sz="2800" kern="1200" dirty="0"/>
        </a:p>
      </dsp:txBody>
      <dsp:txXfrm>
        <a:off x="2672298" y="1413908"/>
        <a:ext cx="1647345" cy="1647345"/>
      </dsp:txXfrm>
    </dsp:sp>
    <dsp:sp modelId="{CE9C5679-96F3-475B-9CF9-FBCF87C4E621}">
      <dsp:nvSpPr>
        <dsp:cNvPr id="0" name=""/>
        <dsp:cNvSpPr/>
      </dsp:nvSpPr>
      <dsp:spPr>
        <a:xfrm>
          <a:off x="4660821" y="1072731"/>
          <a:ext cx="2329699" cy="2329699"/>
        </a:xfrm>
        <a:prstGeom prst="ellipse">
          <a:avLst/>
        </a:prstGeom>
        <a:solidFill>
          <a:srgbClr val="FFC033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3600" kern="1200" dirty="0" smtClean="0"/>
            <a:t>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Autonomy</a:t>
          </a:r>
          <a:endParaRPr lang="en-US" sz="2800" kern="1200" dirty="0"/>
        </a:p>
      </dsp:txBody>
      <dsp:txXfrm>
        <a:off x="5001998" y="1413908"/>
        <a:ext cx="1647345" cy="1647345"/>
      </dsp:txXfrm>
    </dsp:sp>
    <dsp:sp modelId="{0AF94747-C77C-478A-B9A5-BA32DE0C6517}">
      <dsp:nvSpPr>
        <dsp:cNvPr id="0" name=""/>
        <dsp:cNvSpPr/>
      </dsp:nvSpPr>
      <dsp:spPr>
        <a:xfrm>
          <a:off x="6990521" y="1072731"/>
          <a:ext cx="2329699" cy="2329699"/>
        </a:xfrm>
        <a:prstGeom prst="ellipse">
          <a:avLst/>
        </a:prstGeom>
        <a:solidFill>
          <a:srgbClr val="C0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3600" kern="1200" dirty="0" smtClean="0"/>
            <a:t>C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Competence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(Mastery)</a:t>
          </a:r>
          <a:endParaRPr lang="en-US" sz="2500" kern="1200" dirty="0"/>
        </a:p>
      </dsp:txBody>
      <dsp:txXfrm>
        <a:off x="7331698" y="1413908"/>
        <a:ext cx="1647345" cy="1647345"/>
      </dsp:txXfrm>
    </dsp:sp>
    <dsp:sp modelId="{F0CE7646-6997-497B-8298-A297B68AA9A0}">
      <dsp:nvSpPr>
        <dsp:cNvPr id="0" name=""/>
        <dsp:cNvSpPr/>
      </dsp:nvSpPr>
      <dsp:spPr>
        <a:xfrm>
          <a:off x="9320221" y="1072731"/>
          <a:ext cx="2329699" cy="2329699"/>
        </a:xfrm>
        <a:prstGeom prst="ellipse">
          <a:avLst/>
        </a:prstGeom>
        <a:solidFill>
          <a:srgbClr val="7030A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3500" kern="1200" dirty="0" smtClean="0"/>
            <a:t>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Engaging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Interest</a:t>
          </a:r>
          <a:endParaRPr lang="en-US" sz="2400" kern="1200" dirty="0"/>
        </a:p>
      </dsp:txBody>
      <dsp:txXfrm>
        <a:off x="9661398" y="1413908"/>
        <a:ext cx="1647345" cy="164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A84562C-0DBD-4C2D-90FB-35DDB1BEC58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91D8F6-5CFA-4E90-B483-4F15A32F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8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83CF-97D2-4B10-803C-8DCD7E8E840E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6CE2B-C0E8-4201-A9CD-E3ADEB9AD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our goals for giving grades?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free_text_polls</a:t>
            </a:r>
            <a:r>
              <a:rPr lang="en-US" dirty="0" smtClean="0"/>
              <a:t>/bxcvsjVuy4Lnfo5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CE2B-C0E8-4201-A9CD-E3ADEB9ADA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Summarize overarching themes in the texts.  We are going to “discuss” these issues in a non-traditional way….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CE2B-C0E8-4201-A9CD-E3ADEB9ADA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4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strategy</a:t>
            </a:r>
            <a:r>
              <a:rPr lang="en-US" baseline="0" dirty="0" smtClean="0"/>
              <a:t> can be adapted in multiple ways for classroom use – instructions in binder.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CE2B-C0E8-4201-A9CD-E3ADEB9ADA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9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show</a:t>
            </a:r>
            <a:r>
              <a:rPr lang="en-US" baseline="0" dirty="0" smtClean="0"/>
              <a:t> this before people choose their sides in the debate?    Same with next slide?</a:t>
            </a:r>
            <a:endParaRPr lang="en-US" dirty="0" smtClean="0"/>
          </a:p>
          <a:p>
            <a:r>
              <a:rPr lang="en-US" dirty="0" smtClean="0"/>
              <a:t>Questions:</a:t>
            </a:r>
            <a:r>
              <a:rPr lang="en-US" baseline="0" dirty="0" smtClean="0"/>
              <a:t> Is this surprising?  How do you account for the discrepancy in the final grade?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CE2B-C0E8-4201-A9CD-E3ADEB9ADA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5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 eliminated if there are time constraints,</a:t>
            </a:r>
            <a:r>
              <a:rPr lang="en-US" baseline="0" dirty="0" smtClean="0"/>
              <a:t> since we are moving right into Part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6CE2B-C0E8-4201-A9CD-E3ADEB9ADA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394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0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6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14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06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9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55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8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48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0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4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52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830BB2-1E2A-434E-9F78-2D8AC76B69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E19208-8FBD-4930-9ABB-B7905FD5C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Strategies that Motivate Students</a:t>
            </a:r>
            <a:endParaRPr lang="en-US" dirty="0"/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3" y="5769190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“Zeroing” in on the Assessment Issues</a:t>
            </a:r>
            <a:br>
              <a:rPr lang="en-US" dirty="0" smtClean="0"/>
            </a:br>
            <a:r>
              <a:rPr lang="en-US" sz="2400" dirty="0" smtClean="0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did you see about the </a:t>
            </a:r>
            <a:r>
              <a:rPr lang="en-US" sz="2800" dirty="0"/>
              <a:t>impact of specific grading scales and weighting </a:t>
            </a:r>
            <a:r>
              <a:rPr lang="en-US" sz="2800" dirty="0" smtClean="0"/>
              <a:t>policies?</a:t>
            </a:r>
            <a:endParaRPr lang="en-US" sz="2800" dirty="0"/>
          </a:p>
          <a:p>
            <a:r>
              <a:rPr lang="en-US" sz="2800" dirty="0"/>
              <a:t>Should improvement over time be taken into </a:t>
            </a:r>
            <a:r>
              <a:rPr lang="en-US" sz="2800" dirty="0" smtClean="0"/>
              <a:t>account in grading </a:t>
            </a:r>
            <a:r>
              <a:rPr lang="en-US" sz="2800" dirty="0"/>
              <a:t>(earlier, low grades thrown out?)</a:t>
            </a:r>
          </a:p>
          <a:p>
            <a:r>
              <a:rPr lang="en-US" sz="2800" dirty="0"/>
              <a:t>How </a:t>
            </a:r>
            <a:r>
              <a:rPr lang="en-US" sz="2800" dirty="0" smtClean="0"/>
              <a:t>should missing/late assignments be handled </a:t>
            </a:r>
            <a:r>
              <a:rPr lang="en-US" sz="2800" smtClean="0"/>
              <a:t>in grading?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55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Grading Debate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– Disagree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Everyone stand </a:t>
            </a:r>
            <a:r>
              <a:rPr lang="en-US" dirty="0"/>
              <a:t>u</a:t>
            </a:r>
            <a:r>
              <a:rPr lang="en-US" dirty="0" smtClean="0"/>
              <a:t>p!</a:t>
            </a:r>
          </a:p>
          <a:p>
            <a:r>
              <a:rPr lang="en-US" dirty="0" smtClean="0"/>
              <a:t>There are three posters along a line in the room – AGREE, DISAGREE, and NOT SURE/NEUTRAL.</a:t>
            </a:r>
          </a:p>
          <a:p>
            <a:r>
              <a:rPr lang="en-US" dirty="0" smtClean="0"/>
              <a:t>I will post a statement and read it aloud.  When I do so, silently move to the poster that reflects your opinion on the statement (Agree, Disagree, Not Sure/Neutral)</a:t>
            </a:r>
          </a:p>
          <a:p>
            <a:r>
              <a:rPr lang="en-US" dirty="0" smtClean="0"/>
              <a:t>Once you are there, either independently or with others around you, craft persuasive arguments for your position – be prepared to share out!</a:t>
            </a:r>
          </a:p>
          <a:p>
            <a:r>
              <a:rPr lang="en-US" dirty="0" smtClean="0"/>
              <a:t>If your opinion changes based on what someone else says – move!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65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600" dirty="0" smtClean="0"/>
              <a:t>Missing </a:t>
            </a:r>
            <a:r>
              <a:rPr lang="en-US" sz="5600" dirty="0"/>
              <a:t>assignments should receive a 0 </a:t>
            </a:r>
            <a:r>
              <a:rPr lang="en-US" sz="5600" dirty="0" smtClean="0"/>
              <a:t>on a </a:t>
            </a:r>
            <a:r>
              <a:rPr lang="en-US" sz="5600" dirty="0"/>
              <a:t>100 point </a:t>
            </a:r>
            <a:r>
              <a:rPr lang="en-US" sz="5600" dirty="0" smtClean="0"/>
              <a:t>scale.</a:t>
            </a:r>
          </a:p>
        </p:txBody>
      </p:sp>
    </p:spTree>
    <p:extLst>
      <p:ext uri="{BB962C8B-B14F-4D97-AF65-F5344CB8AC3E}">
        <p14:creationId xmlns:p14="http://schemas.microsoft.com/office/powerpoint/2010/main" val="6764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/>
              <a:t>Teachers should take account of improvement over time in assigning the final grade (by dropping or giving less weight to earlier low grades).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761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/>
              <a:t>There </a:t>
            </a:r>
            <a:r>
              <a:rPr lang="en-US" sz="6000" dirty="0"/>
              <a:t>should be few if any opportunities to redo </a:t>
            </a:r>
            <a:r>
              <a:rPr lang="en-US" sz="6000" dirty="0" smtClean="0"/>
              <a:t>assessments or tests </a:t>
            </a:r>
            <a:r>
              <a:rPr lang="en-US" sz="6000" dirty="0"/>
              <a:t>for a higher grade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71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Averaging grades on a 0 to 4 point (F to A) grading scale is more fair than using a straight 100 point scale.</a:t>
            </a:r>
          </a:p>
        </p:txBody>
      </p:sp>
    </p:spTree>
    <p:extLst>
      <p:ext uri="{BB962C8B-B14F-4D97-AF65-F5344CB8AC3E}">
        <p14:creationId xmlns:p14="http://schemas.microsoft.com/office/powerpoint/2010/main" val="5809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the 100 Point Scale and the 5 Point Scale Lead to Different Final Grades</a:t>
            </a:r>
            <a:endParaRPr lang="en-US" dirty="0"/>
          </a:p>
        </p:txBody>
      </p:sp>
      <p:graphicFrame>
        <p:nvGraphicFramePr>
          <p:cNvPr id="5" name="Content Placeholder 4" descr="Table with rows showing the difference in final grades when using a 100 point scale versus a 5 point sca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031073"/>
              </p:ext>
            </p:extLst>
          </p:nvPr>
        </p:nvGraphicFramePr>
        <p:xfrm>
          <a:off x="798628" y="2584581"/>
          <a:ext cx="10612711" cy="3409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2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7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4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5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79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3660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+mj-lt"/>
                        </a:rPr>
                        <a:t>Grade</a:t>
                      </a: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(100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  <a:latin typeface="+mj-lt"/>
                        </a:rPr>
                        <a:t>93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 smtClean="0">
                          <a:effectLst/>
                          <a:latin typeface="+mj-lt"/>
                        </a:rPr>
                        <a:t>56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j-lt"/>
                        </a:rPr>
                        <a:t>F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60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Grade</a:t>
                      </a: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(5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j-lt"/>
                        </a:rPr>
                        <a:t>2.4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60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+mj-lt"/>
                        </a:rPr>
                        <a:t>Weight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20%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20%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+mj-lt"/>
                        </a:rPr>
                        <a:t>10%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Differences</a:t>
            </a:r>
            <a:endParaRPr lang="en-US" dirty="0"/>
          </a:p>
        </p:txBody>
      </p:sp>
      <p:pic>
        <p:nvPicPr>
          <p:cNvPr id="4" name="Content Placeholder 3" descr="Image showing scaling differences on a 5 point versus 100 point scale. The image shows that on a 5 point scale, one-fifth of the potential grades falls in each of the letter grade categories A through F. On a 100 point scale, a grade of F could represent a grade anywhere between 0 and 60, whereas grades of A through D represent 10 point ranges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1" y="2451100"/>
            <a:ext cx="10344801" cy="3446517"/>
          </a:xfrm>
        </p:spPr>
      </p:pic>
    </p:spTree>
    <p:extLst>
      <p:ext uri="{BB962C8B-B14F-4D97-AF65-F5344CB8AC3E}">
        <p14:creationId xmlns:p14="http://schemas.microsoft.com/office/powerpoint/2010/main" val="47911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Based on the conversation and debate, what new thoughts do you have about grading?  Which of your ideas about assessment practices have been confirmed, challenged or changed?</a:t>
            </a:r>
          </a:p>
          <a:p>
            <a:r>
              <a:rPr lang="en-US" sz="2800" dirty="0" smtClean="0"/>
              <a:t>Given our conversation, what might you do differently this school year?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 are our goals for giving grades and how </a:t>
            </a:r>
            <a:r>
              <a:rPr lang="en-US" sz="3200" dirty="0" smtClean="0"/>
              <a:t>do grades influence </a:t>
            </a:r>
            <a:r>
              <a:rPr lang="en-US" sz="3200" dirty="0"/>
              <a:t>future student performance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 smtClean="0"/>
              <a:t>How might we design grading scales that support student  motivation?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9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of what the Poll Everywhere feature looks like before the poll has been activated. The top of the screen shows the poll question, which is &quot;what are our goals for giving grades?&quot; The bottom of the screen shows the instruction to start the presentation to activate the live poll content.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Motivation Components – BRACE</a:t>
            </a:r>
            <a:endParaRPr lang="en-US" dirty="0"/>
          </a:p>
        </p:txBody>
      </p:sp>
      <p:graphicFrame>
        <p:nvGraphicFramePr>
          <p:cNvPr id="4" name="Content Placeholder 3" descr="Five colored circles, each listing one of the five motivation components in the BRACE acronym"/>
          <p:cNvGraphicFramePr>
            <a:graphicFrameLocks/>
          </p:cNvGraphicFramePr>
          <p:nvPr>
            <p:extLst/>
          </p:nvPr>
        </p:nvGraphicFramePr>
        <p:xfrm>
          <a:off x="261257" y="1701800"/>
          <a:ext cx="11651343" cy="447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6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Policy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Scenario – A teacher has unfortunately taken ill and had to take an unexpected leave of absence.  You have been given that teacher’s gradebook and asked to assign grades for the semester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128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04128" y="1929986"/>
            <a:ext cx="4292600" cy="28920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anose="020B0604020202020204" pitchFamily="34" charset="0"/>
              <a:buNone/>
            </a:pPr>
            <a:r>
              <a:rPr lang="en-US" sz="3600" dirty="0" smtClean="0"/>
              <a:t>Calculate the final grade for this student who received the following 10 grades during first semester.</a:t>
            </a:r>
            <a:endParaRPr lang="en-US" sz="3600" dirty="0"/>
          </a:p>
        </p:txBody>
      </p:sp>
      <p:graphicFrame>
        <p:nvGraphicFramePr>
          <p:cNvPr id="2" name="Table 1" descr="Table listing a student's hypothetical grades on 10 assignmen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08221"/>
              </p:ext>
            </p:extLst>
          </p:nvPr>
        </p:nvGraphicFramePr>
        <p:xfrm>
          <a:off x="2112656" y="796430"/>
          <a:ext cx="3175000" cy="515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GRADES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Missing</a:t>
                      </a:r>
                      <a:r>
                        <a:rPr lang="en-US" sz="2400" baseline="0" dirty="0" smtClean="0"/>
                        <a:t> Assignment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Missing</a:t>
                      </a:r>
                      <a:r>
                        <a:rPr lang="en-US" sz="2400" baseline="0" dirty="0" smtClean="0"/>
                        <a:t> Assignment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Missing</a:t>
                      </a:r>
                      <a:r>
                        <a:rPr lang="en-US" sz="2400" baseline="0" dirty="0" smtClean="0"/>
                        <a:t> Assignment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9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Share with your table partners and discuss any differences in </a:t>
            </a:r>
            <a:r>
              <a:rPr lang="en-US" sz="3600" dirty="0" smtClean="0"/>
              <a:t>grading </a:t>
            </a:r>
            <a:r>
              <a:rPr lang="en-US" sz="3600" dirty="0"/>
              <a:t>decisions noticed.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300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tables had complete agreement?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Our next activities will explore some of the reasons behind divergent views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7" name="Picture 6" descr="Image of a person looking confused and standing on an arrow that points in two direc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62" y="2483953"/>
            <a:ext cx="3040298" cy="34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Meaningful Grading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Modified Jigsaw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Informally group yourselves in 3’s or 4’s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Identify members as A – B – 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A’s read: Practice</a:t>
            </a:r>
          </a:p>
          <a:p>
            <a:pPr marL="0" indent="0">
              <a:buNone/>
            </a:pPr>
            <a:r>
              <a:rPr lang="en-US" dirty="0" smtClean="0"/>
              <a:t>B’s read: Problems with Percentage Grades</a:t>
            </a:r>
          </a:p>
          <a:p>
            <a:pPr marL="0" indent="0">
              <a:buNone/>
            </a:pPr>
            <a:r>
              <a:rPr lang="en-US" dirty="0" smtClean="0"/>
              <a:t>C’s read: Missing Assignments – The Distortion of Zero</a:t>
            </a:r>
            <a:endParaRPr lang="en-US" dirty="0"/>
          </a:p>
        </p:txBody>
      </p:sp>
      <p:pic>
        <p:nvPicPr>
          <p:cNvPr id="7" name="Picture 6" descr="Image of four puzzle pieces fitting toget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44" y="2556932"/>
            <a:ext cx="3960042" cy="2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37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d2c91f5-49ef-40c7-86f3-88db98f06c4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26221</TotalTime>
  <Words>674</Words>
  <Application>Microsoft Office PowerPoint</Application>
  <PresentationFormat>Widescreen</PresentationFormat>
  <Paragraphs>112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Organic</vt:lpstr>
      <vt:lpstr>Assessment Strategies that Motivate Students</vt:lpstr>
      <vt:lpstr>Focus Questions</vt:lpstr>
      <vt:lpstr>PowerPoint Presentation</vt:lpstr>
      <vt:lpstr>Motivation Components – BRACE</vt:lpstr>
      <vt:lpstr>Grading Policy Exercise</vt:lpstr>
      <vt:lpstr>PowerPoint Presentation</vt:lpstr>
      <vt:lpstr>What’s Your Grade?</vt:lpstr>
      <vt:lpstr>How many tables had complete agreement?</vt:lpstr>
      <vt:lpstr>Meaningful Grading Modified Jigsaw</vt:lpstr>
      <vt:lpstr>“Zeroing” in on the Assessment Issues Large Group Discussion</vt:lpstr>
      <vt:lpstr>The Great Grading Debate</vt:lpstr>
      <vt:lpstr>Agree – Disagree Directions</vt:lpstr>
      <vt:lpstr>Statement:</vt:lpstr>
      <vt:lpstr>Statement:</vt:lpstr>
      <vt:lpstr>Statement:</vt:lpstr>
      <vt:lpstr>Statement:</vt:lpstr>
      <vt:lpstr>How the 100 Point Scale and the 5 Point Scale Lead to Different Final Grades</vt:lpstr>
      <vt:lpstr>Scaling Differences</vt:lpstr>
      <vt:lpstr>Self-Reflection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Emily Clark</cp:lastModifiedBy>
  <cp:revision>73</cp:revision>
  <cp:lastPrinted>2017-07-11T13:13:39Z</cp:lastPrinted>
  <dcterms:created xsi:type="dcterms:W3CDTF">2016-06-30T19:32:05Z</dcterms:created>
  <dcterms:modified xsi:type="dcterms:W3CDTF">2020-03-23T19:37:05Z</dcterms:modified>
</cp:coreProperties>
</file>